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84" r:id="rId1"/>
    <p:sldMasterId id="2147484928" r:id="rId2"/>
  </p:sldMasterIdLst>
  <p:notesMasterIdLst>
    <p:notesMasterId r:id="rId50"/>
  </p:notesMasterIdLst>
  <p:handoutMasterIdLst>
    <p:handoutMasterId r:id="rId51"/>
  </p:handoutMasterIdLst>
  <p:sldIdLst>
    <p:sldId id="924" r:id="rId3"/>
    <p:sldId id="257" r:id="rId4"/>
    <p:sldId id="884" r:id="rId5"/>
    <p:sldId id="849" r:id="rId6"/>
    <p:sldId id="859" r:id="rId7"/>
    <p:sldId id="925" r:id="rId8"/>
    <p:sldId id="926" r:id="rId9"/>
    <p:sldId id="927" r:id="rId10"/>
    <p:sldId id="928" r:id="rId11"/>
    <p:sldId id="905" r:id="rId12"/>
    <p:sldId id="885" r:id="rId13"/>
    <p:sldId id="860" r:id="rId14"/>
    <p:sldId id="886" r:id="rId15"/>
    <p:sldId id="896" r:id="rId16"/>
    <p:sldId id="920" r:id="rId17"/>
    <p:sldId id="921" r:id="rId18"/>
    <p:sldId id="929" r:id="rId19"/>
    <p:sldId id="930" r:id="rId20"/>
    <p:sldId id="931" r:id="rId21"/>
    <p:sldId id="932" r:id="rId22"/>
    <p:sldId id="918" r:id="rId23"/>
    <p:sldId id="933" r:id="rId24"/>
    <p:sldId id="934" r:id="rId25"/>
    <p:sldId id="898" r:id="rId26"/>
    <p:sldId id="935" r:id="rId27"/>
    <p:sldId id="936" r:id="rId28"/>
    <p:sldId id="910" r:id="rId29"/>
    <p:sldId id="937" r:id="rId30"/>
    <p:sldId id="938" r:id="rId31"/>
    <p:sldId id="897" r:id="rId32"/>
    <p:sldId id="907" r:id="rId33"/>
    <p:sldId id="908" r:id="rId34"/>
    <p:sldId id="911" r:id="rId35"/>
    <p:sldId id="939" r:id="rId36"/>
    <p:sldId id="940" r:id="rId37"/>
    <p:sldId id="900" r:id="rId38"/>
    <p:sldId id="922" r:id="rId39"/>
    <p:sldId id="851" r:id="rId40"/>
    <p:sldId id="901" r:id="rId41"/>
    <p:sldId id="916" r:id="rId42"/>
    <p:sldId id="923" r:id="rId43"/>
    <p:sldId id="915" r:id="rId44"/>
    <p:sldId id="941" r:id="rId45"/>
    <p:sldId id="852" r:id="rId46"/>
    <p:sldId id="917" r:id="rId47"/>
    <p:sldId id="848" r:id="rId48"/>
    <p:sldId id="895" r:id="rId4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charset="0"/>
        <a:ea typeface="+mn-ea"/>
        <a:cs typeface="Arial" charset="0"/>
      </a:defRPr>
    </a:lvl5pPr>
    <a:lvl6pPr marL="2286000" algn="l" defTabSz="914400" rtl="0" eaLnBrk="1" latinLnBrk="0" hangingPunct="1">
      <a:defRPr sz="2000" kern="1200">
        <a:solidFill>
          <a:srgbClr val="FFFFFF"/>
        </a:solidFill>
        <a:latin typeface="Times New Roman" charset="0"/>
        <a:ea typeface="+mn-ea"/>
        <a:cs typeface="Arial" charset="0"/>
      </a:defRPr>
    </a:lvl6pPr>
    <a:lvl7pPr marL="2743200" algn="l" defTabSz="914400" rtl="0" eaLnBrk="1" latinLnBrk="0" hangingPunct="1">
      <a:defRPr sz="2000" kern="1200">
        <a:solidFill>
          <a:srgbClr val="FFFFFF"/>
        </a:solidFill>
        <a:latin typeface="Times New Roman" charset="0"/>
        <a:ea typeface="+mn-ea"/>
        <a:cs typeface="Arial" charset="0"/>
      </a:defRPr>
    </a:lvl7pPr>
    <a:lvl8pPr marL="3200400" algn="l" defTabSz="914400" rtl="0" eaLnBrk="1" latinLnBrk="0" hangingPunct="1">
      <a:defRPr sz="2000" kern="1200">
        <a:solidFill>
          <a:srgbClr val="FFFFFF"/>
        </a:solidFill>
        <a:latin typeface="Times New Roman" charset="0"/>
        <a:ea typeface="+mn-ea"/>
        <a:cs typeface="Arial" charset="0"/>
      </a:defRPr>
    </a:lvl8pPr>
    <a:lvl9pPr marL="3657600" algn="l" defTabSz="914400" rtl="0" eaLnBrk="1" latinLnBrk="0" hangingPunct="1">
      <a:defRPr sz="2000" kern="1200">
        <a:solidFill>
          <a:srgbClr val="FFFFFF"/>
        </a:solidFill>
        <a:latin typeface="Times New Roman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222"/>
    <a:srgbClr val="0033CC"/>
    <a:srgbClr val="FF0000"/>
    <a:srgbClr val="FF3300"/>
    <a:srgbClr val="FFFFFF"/>
    <a:srgbClr val="18B2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-1422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8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8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8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D6160D1F-9D37-4DC9-A8D3-7023C2DC75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583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81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45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5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EE5E6925-1407-4CC8-892A-1549FC6294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0669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02A2E56-CDD9-49C3-80AA-2610597A2A89}" type="slidenum">
              <a:rPr lang="en-US"/>
              <a:pPr/>
              <a:t>2</a:t>
            </a:fld>
            <a:endParaRPr lang="en-US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CA" smtClean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105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5109C58-1996-4890-93E9-C6FBEA4DBF27}" type="slidenum">
              <a:rPr lang="en-US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431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4D1915-D0F3-4F17-B438-676651809405}" type="slidenum">
              <a:rPr lang="en-US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7139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83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2580D0E-FC50-4D0C-814D-896A44CDDF1C}" type="slidenum">
              <a:rPr lang="en-US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098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36AB667-43C7-4C2F-8F91-A1DE4434ED92}" type="slidenum">
              <a:rPr lang="en-US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7179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49314C-FD72-46AB-9A64-F7C3CE5C0B30}" type="slidenum">
              <a:rPr lang="en-US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143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49314C-FD72-46AB-9A64-F7C3CE5C0B30}" type="slidenum">
              <a:rPr lang="en-US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7360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49314C-FD72-46AB-9A64-F7C3CE5C0B30}" type="slidenum">
              <a:rPr lang="en-US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8883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49314C-FD72-46AB-9A64-F7C3CE5C0B30}" type="slidenum">
              <a:rPr lang="en-US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046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49314C-FD72-46AB-9A64-F7C3CE5C0B30}" type="slidenum">
              <a:rPr lang="en-US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056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49314C-FD72-46AB-9A64-F7C3CE5C0B30}" type="slidenum">
              <a:rPr lang="en-US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53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839D423-A9ED-4E83-B539-D23915B9A8A3}" type="slidenum">
              <a:rPr lang="en-US"/>
              <a:pPr/>
              <a:t>3</a:t>
            </a:fld>
            <a:endParaRPr 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CA" smtClean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1196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49314C-FD72-46AB-9A64-F7C3CE5C0B30}" type="slidenum">
              <a:rPr lang="en-US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362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49314C-FD72-46AB-9A64-F7C3CE5C0B30}" type="slidenum">
              <a:rPr lang="en-US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6986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49314C-FD72-46AB-9A64-F7C3CE5C0B30}" type="slidenum">
              <a:rPr lang="en-US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9332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246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6246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62962E1-0795-4781-A0F4-402F1A24F09C}" type="slidenum">
              <a:rPr lang="en-US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08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49314C-FD72-46AB-9A64-F7C3CE5C0B30}" type="slidenum">
              <a:rPr lang="en-US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4351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49314C-FD72-46AB-9A64-F7C3CE5C0B30}" type="slidenum">
              <a:rPr lang="en-US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6883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553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655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1BB3563-718D-4388-B53D-7772D487C589}" type="slidenum">
              <a:rPr lang="en-US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6173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553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655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1BB3563-718D-4388-B53D-7772D487C589}" type="slidenum">
              <a:rPr lang="en-US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84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553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655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1BB3563-718D-4388-B53D-7772D487C589}" type="slidenum">
              <a:rPr lang="en-US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931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03D142F-095A-4D6E-AC28-5B2A5836A67A}" type="slidenum">
              <a:rPr lang="en-US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558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104FCE-3B04-4EEE-B526-273871A7D8D9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625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FB3D7B-1F9F-4130-9E0A-7A88AEAFDF67}" type="slidenum">
              <a:rPr lang="en-US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1406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5DE15E-5557-4FEB-B488-BD0A6CF11B3C}" type="slidenum">
              <a:rPr lang="en-US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74811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F16DE7-F677-45D1-9F5D-FBD9DBC5A19A}" type="slidenum">
              <a:rPr lang="en-US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7180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F16DE7-F677-45D1-9F5D-FBD9DBC5A19A}" type="slidenum">
              <a:rPr lang="en-US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09299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F16DE7-F677-45D1-9F5D-FBD9DBC5A19A}" type="slidenum">
              <a:rPr lang="en-US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500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B10303-6551-4C29-A19C-1B3A948AFE74}" type="slidenum">
              <a:rPr lang="en-US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622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B10303-6551-4C29-A19C-1B3A948AFE74}" type="slidenum">
              <a:rPr lang="en-US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8694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270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27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0D9330F-00F6-472E-9245-064AAA54B2E9}" type="slidenum">
              <a:rPr lang="en-US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8738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6F17AA6-3F88-4829-A534-52277BF23CEA}" type="slidenum">
              <a:rPr lang="en-US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0858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4450BA-E8AA-4E53-B167-C3B8DF057012}" type="slidenum">
              <a:rPr lang="en-US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72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A7D5F0-986F-43BE-B9D7-28C7B497D689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8038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4450BA-E8AA-4E53-B167-C3B8DF057012}" type="slidenum">
              <a:rPr lang="en-US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20731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6E732C0-EDB0-4055-ABC2-879C7B0B6FC1}" type="slidenum">
              <a:rPr lang="en-US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4587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6E732C0-EDB0-4055-ABC2-879C7B0B6FC1}" type="slidenum">
              <a:rPr lang="en-US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575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68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68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DBDE255-E6F3-4629-82C5-891C67499BF5}" type="slidenum">
              <a:rPr lang="en-US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06080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0DCD51F-109A-4B1F-8BAD-1C263AE18574}" type="slidenum">
              <a:rPr lang="en-US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9095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88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88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C6D6641-1E06-4ED8-8E0B-6672431524F1}" type="slidenum">
              <a:rPr lang="en-US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0411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AE610B-68B1-4707-BAD8-1CBEF76F8196}" type="slidenum">
              <a:rPr lang="en-US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57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A7D5F0-986F-43BE-B9D7-28C7B497D689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72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A7D5F0-986F-43BE-B9D7-28C7B497D689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056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A7D5F0-986F-43BE-B9D7-28C7B497D689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59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A7D5F0-986F-43BE-B9D7-28C7B497D689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313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542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097CC3-EB6B-4981-B3DA-D0DCA2410989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58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8D6F46-BA23-4A11-8611-7763084E83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1B0501-1058-4D6A-8B26-2F9D33F633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1300" y="381000"/>
            <a:ext cx="2019300" cy="5867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381000"/>
            <a:ext cx="59055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A33C8A-BD3C-45C3-BFF1-6FBA464AA1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62600" y="3962400"/>
            <a:ext cx="283210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76400" y="609600"/>
            <a:ext cx="588010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3810000"/>
            <a:ext cx="5029200" cy="1600200"/>
          </a:xfrm>
        </p:spPr>
        <p:txBody>
          <a:bodyPr/>
          <a:lstStyle>
            <a:lvl1pPr marL="0" indent="0" algn="l">
              <a:buNone/>
              <a:defRPr sz="3200" b="1" i="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H="1">
            <a:off x="609600" y="1295400"/>
            <a:ext cx="8001000" cy="0"/>
          </a:xfrm>
          <a:prstGeom prst="line">
            <a:avLst/>
          </a:prstGeom>
          <a:ln w="19050">
            <a:solidFill>
              <a:srgbClr val="006B97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H="1">
            <a:off x="533400" y="6324600"/>
            <a:ext cx="5943600" cy="0"/>
          </a:xfrm>
          <a:prstGeom prst="line">
            <a:avLst/>
          </a:prstGeom>
          <a:ln w="19050">
            <a:solidFill>
              <a:srgbClr val="66006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609600" y="1371600"/>
            <a:ext cx="5943600" cy="0"/>
          </a:xfrm>
          <a:prstGeom prst="line">
            <a:avLst/>
          </a:prstGeom>
          <a:ln w="19050">
            <a:solidFill>
              <a:srgbClr val="66006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solidFill>
                  <a:srgbClr val="95CA18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52600"/>
            <a:ext cx="80772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362340A-4279-4897-AB3F-C2039B1E8D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533400" y="6248400"/>
            <a:ext cx="5486400" cy="457200"/>
          </a:xfrm>
        </p:spPr>
        <p:txBody>
          <a:bodyPr/>
          <a:lstStyle>
            <a:lvl1pPr algn="l">
              <a:defRPr b="0">
                <a:solidFill>
                  <a:srgbClr val="95CA18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4495800" y="6324600"/>
            <a:ext cx="35052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>
                <a:solidFill>
                  <a:schemeClr val="tx1"/>
                </a:solidFill>
              </a:rPr>
              <a:t>© 2016 Cengage Learning®. May not be scanned, copied or duplicated, or posted to a publicly accessible website, in whole or in part.</a:t>
            </a:r>
          </a:p>
          <a:p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70DEA99-7878-43FC-9041-49AD98CFD2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8CF419C-E415-4A79-A932-F17CEE0BB9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9F12F34-0308-4B7A-8672-7F6DBF5395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028612D-E61D-4771-8C37-60EB2033C6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50A23E6-D9DD-4FDE-B95D-7915D11341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EBD2ED4-DD72-4858-8721-0AAC04A8B68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A078D5-F9CE-467D-AF97-9A07DEBB28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C2FF0B0-D7CE-4C88-9B6D-96EECD1656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A654FCA-82CB-4712-8FD7-1A31876DC6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1300" y="381000"/>
            <a:ext cx="2019300" cy="5867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381000"/>
            <a:ext cx="59055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AA80CEF-1D02-420B-98AE-F124FD417F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33DB8AF-1738-4166-BF83-4E1C417AFA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5C21315-B104-489A-AB03-A451078E67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D7835F-413B-400F-BB70-EFF064EFA89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672C31-1BAD-4212-B0B6-609111EB49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0FE081-3EF1-4096-BA4C-20DC9B6C65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51428E-43C7-4F9B-AFE0-B226F94F70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35569B-EF82-49B0-9FE6-54CAA87001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8F54BF-EE07-4282-902C-4F50656AE6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144D70-8769-4DBF-8BBE-7F3BD553FE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81000"/>
            <a:ext cx="8077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676400"/>
            <a:ext cx="80772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>
                <a:solidFill>
                  <a:srgbClr val="22222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222222"/>
                </a:solidFill>
                <a:latin typeface="Times New Roman" pitchFamily="18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222222"/>
                </a:solidFill>
              </a:defRPr>
            </a:lvl1pPr>
          </a:lstStyle>
          <a:p>
            <a:pPr>
              <a:defRPr/>
            </a:pPr>
            <a:fld id="{1E7000CF-91C5-4C8A-9C9E-06F1A76809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029" r:id="rId1"/>
    <p:sldLayoutId id="2147485030" r:id="rId2"/>
    <p:sldLayoutId id="2147485031" r:id="rId3"/>
    <p:sldLayoutId id="2147485032" r:id="rId4"/>
    <p:sldLayoutId id="2147485033" r:id="rId5"/>
    <p:sldLayoutId id="2147485034" r:id="rId6"/>
    <p:sldLayoutId id="2147485035" r:id="rId7"/>
    <p:sldLayoutId id="2147485036" r:id="rId8"/>
    <p:sldLayoutId id="2147485037" r:id="rId9"/>
    <p:sldLayoutId id="2147485038" r:id="rId10"/>
    <p:sldLayoutId id="2147485039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+mj-lt"/>
          <a:ea typeface="ＭＳ Ｐゴシック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  <a:ea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  <a:ea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  <a:ea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  <a:ea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rgbClr val="222222"/>
          </a:solidFill>
          <a:latin typeface="+mn-lt"/>
          <a:ea typeface="ＭＳ Ｐゴシック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rgbClr val="222222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rgbClr val="222222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rgbClr val="222222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81000"/>
            <a:ext cx="8077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676400"/>
            <a:ext cx="80772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95CA18"/>
                </a:solidFill>
                <a:latin typeface="Arial" charset="0"/>
              </a:defRPr>
            </a:lvl1pPr>
          </a:lstStyle>
          <a:p>
            <a:pPr>
              <a:defRPr/>
            </a:pPr>
            <a:fld id="{0589AC9C-959A-406B-8E1C-A550EC2551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533400" y="6356350"/>
            <a:ext cx="548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rgbClr val="95CA18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040" r:id="rId1"/>
    <p:sldLayoutId id="2147485041" r:id="rId2"/>
    <p:sldLayoutId id="2147485042" r:id="rId3"/>
    <p:sldLayoutId id="2147485043" r:id="rId4"/>
    <p:sldLayoutId id="2147485044" r:id="rId5"/>
    <p:sldLayoutId id="2147485045" r:id="rId6"/>
    <p:sldLayoutId id="2147485046" r:id="rId7"/>
    <p:sldLayoutId id="2147485047" r:id="rId8"/>
    <p:sldLayoutId id="2147485048" r:id="rId9"/>
    <p:sldLayoutId id="2147485049" r:id="rId10"/>
    <p:sldLayoutId id="2147485050" r:id="rId11"/>
    <p:sldLayoutId id="2147485051" r:id="rId12"/>
    <p:sldLayoutId id="2147485052" r:id="rId13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5CA18"/>
          </a:solidFill>
          <a:latin typeface="+mj-lt"/>
          <a:ea typeface="ＭＳ Ｐゴシック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5CA18"/>
          </a:solidFill>
          <a:latin typeface="Arial" charset="0"/>
          <a:ea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5CA18"/>
          </a:solidFill>
          <a:latin typeface="Arial" charset="0"/>
          <a:ea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5CA18"/>
          </a:solidFill>
          <a:latin typeface="Arial" charset="0"/>
          <a:ea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5CA18"/>
          </a:solidFill>
          <a:latin typeface="Arial" charset="0"/>
          <a:ea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rgbClr val="222222"/>
          </a:solidFill>
          <a:latin typeface="+mn-lt"/>
          <a:ea typeface="ＭＳ Ｐゴシック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rgbClr val="222222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rgbClr val="222222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rgbClr val="222222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sz="3600" b="1" dirty="0" smtClean="0">
                <a:solidFill>
                  <a:srgbClr val="95CA18"/>
                </a:solidFill>
              </a:rPr>
              <a:t>Android Boot Camp for Developers Using Java, 3E</a:t>
            </a:r>
          </a:p>
          <a:p>
            <a:pPr algn="ctr">
              <a:buNone/>
            </a:pPr>
            <a:endParaRPr lang="en-US" sz="2000" b="1" dirty="0" smtClean="0">
              <a:solidFill>
                <a:srgbClr val="95CA18"/>
              </a:solidFill>
            </a:endParaRPr>
          </a:p>
          <a:p>
            <a:pPr algn="ctr">
              <a:buNone/>
            </a:pPr>
            <a:r>
              <a:rPr lang="en-US" sz="2800" b="1" dirty="0" smtClean="0">
                <a:solidFill>
                  <a:srgbClr val="95CA18"/>
                </a:solidFill>
              </a:rPr>
              <a:t>Chapter 3: </a:t>
            </a:r>
          </a:p>
          <a:p>
            <a:pPr algn="ctr">
              <a:buNone/>
            </a:pPr>
            <a:r>
              <a:rPr lang="en-US" sz="2800" b="1" dirty="0" smtClean="0">
                <a:solidFill>
                  <a:srgbClr val="95CA18"/>
                </a:solidFill>
              </a:rPr>
              <a:t>Engage! Android User Input, Variables, </a:t>
            </a:r>
          </a:p>
          <a:p>
            <a:pPr algn="ctr">
              <a:buNone/>
            </a:pPr>
            <a:r>
              <a:rPr lang="en-US" sz="2800" b="1" dirty="0" smtClean="0">
                <a:solidFill>
                  <a:srgbClr val="95CA18"/>
                </a:solidFill>
              </a:rPr>
              <a:t>and Operations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362340A-4279-4897-AB3F-C2039B1E8D7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>
          <a:xfrm>
            <a:off x="511175" y="304800"/>
            <a:ext cx="8077200" cy="1143000"/>
          </a:xfrm>
        </p:spPr>
        <p:txBody>
          <a:bodyPr/>
          <a:lstStyle/>
          <a:p>
            <a:pPr eaLnBrk="1" hangingPunct="1"/>
            <a:r>
              <a:rPr lang="en-US" sz="3200" dirty="0"/>
              <a:t>Updating the </a:t>
            </a:r>
            <a:r>
              <a:rPr lang="en-US" sz="3200" dirty="0" smtClean="0"/>
              <a:t>Theme </a:t>
            </a:r>
            <a:r>
              <a:rPr lang="en-US" sz="3200" dirty="0"/>
              <a:t>in the </a:t>
            </a:r>
            <a:r>
              <a:rPr lang="en-US" sz="3200" dirty="0" smtClean="0"/>
              <a:t>styles.xml File</a:t>
            </a:r>
            <a:endParaRPr lang="en-US" sz="3200" dirty="0"/>
          </a:p>
        </p:txBody>
      </p:sp>
      <p:sp>
        <p:nvSpPr>
          <p:cNvPr id="21507" name="Content Placeholder 8"/>
          <p:cNvSpPr>
            <a:spLocks noGrp="1"/>
          </p:cNvSpPr>
          <p:nvPr>
            <p:ph idx="1"/>
          </p:nvPr>
        </p:nvSpPr>
        <p:spPr>
          <a:xfrm>
            <a:off x="381000" y="1447800"/>
            <a:ext cx="8153400" cy="4800600"/>
          </a:xfrm>
        </p:spPr>
        <p:txBody>
          <a:bodyPr/>
          <a:lstStyle/>
          <a:p>
            <a:pPr lvl="1" eaLnBrk="1" hangingPunct="1">
              <a:buFontTx/>
              <a:buNone/>
            </a:pPr>
            <a:endParaRPr lang="en-US" sz="1800" dirty="0" smtClean="0">
              <a:latin typeface="OCR A Extended" pitchFamily="50" charset="0"/>
            </a:endParaRPr>
          </a:p>
          <a:p>
            <a:pPr lvl="1" eaLnBrk="1" hangingPunct="1">
              <a:buFontTx/>
              <a:buNone/>
            </a:pPr>
            <a:endParaRPr lang="en-US" sz="1800" dirty="0" smtClean="0">
              <a:latin typeface="OCR A Extended" pitchFamily="50" charset="0"/>
            </a:endParaRPr>
          </a:p>
        </p:txBody>
      </p:sp>
      <p:sp>
        <p:nvSpPr>
          <p:cNvPr id="2150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81919169-3DBC-41CD-821C-223AD21950A5}" type="slidenum">
              <a:rPr lang="en-US"/>
              <a:pPr/>
              <a:t>10</a:t>
            </a:fld>
            <a:endParaRPr lang="en-US"/>
          </a:p>
        </p:txBody>
      </p:sp>
      <p:sp>
        <p:nvSpPr>
          <p:cNvPr id="1434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447800"/>
            <a:ext cx="7553325" cy="39147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9182" y="4495800"/>
            <a:ext cx="5359268" cy="173704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</a:t>
            </a:r>
            <a:endParaRPr lang="en-US" sz="1200" smtClean="0"/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533400" y="1676400"/>
            <a:ext cx="8077200" cy="3505200"/>
          </a:xfrm>
        </p:spPr>
        <p:txBody>
          <a:bodyPr/>
          <a:lstStyle/>
          <a:p>
            <a:pPr eaLnBrk="1" hangingPunct="1"/>
            <a:r>
              <a:rPr lang="en-US" dirty="0" smtClean="0"/>
              <a:t>The onscreen keyboard is called a </a:t>
            </a:r>
            <a:r>
              <a:rPr lang="en-US" b="1" dirty="0" smtClean="0"/>
              <a:t>soft keyboard</a:t>
            </a:r>
            <a:endParaRPr lang="en-US" dirty="0" smtClean="0"/>
          </a:p>
          <a:p>
            <a:pPr lvl="1" eaLnBrk="1" hangingPunct="1"/>
            <a:r>
              <a:rPr lang="en-US" dirty="0" smtClean="0"/>
              <a:t>Input can be in the form of tapping or gestures (using two fingers to pan, rotate, or zoom)</a:t>
            </a:r>
          </a:p>
          <a:p>
            <a:pPr lvl="1" eaLnBrk="1" hangingPunct="1"/>
            <a:r>
              <a:rPr lang="en-US" dirty="0" smtClean="0"/>
              <a:t>Primary design challenge is to simplify user experiences</a:t>
            </a:r>
          </a:p>
          <a:p>
            <a:pPr lvl="1" eaLnBrk="1" hangingPunct="1"/>
            <a:r>
              <a:rPr lang="en-US" dirty="0" smtClean="0"/>
              <a:t>Use legible fonts, simplify input, and optimize each device’s capabilities to maximize user experience</a:t>
            </a:r>
          </a:p>
        </p:txBody>
      </p:sp>
      <p:sp>
        <p:nvSpPr>
          <p:cNvPr id="22532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E75F8559-641E-4B46-8928-0D11DCCB94A5}" type="slidenum">
              <a:rPr lang="en-US"/>
              <a:pPr/>
              <a:t>11</a:t>
            </a:fld>
            <a:endParaRPr lang="en-US"/>
          </a:p>
        </p:txBody>
      </p:sp>
      <p:sp>
        <p:nvSpPr>
          <p:cNvPr id="1536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Content Placeholder 2"/>
          <p:cNvSpPr>
            <a:spLocks noGrp="1"/>
          </p:cNvSpPr>
          <p:nvPr>
            <p:ph idx="1"/>
          </p:nvPr>
        </p:nvSpPr>
        <p:spPr>
          <a:xfrm>
            <a:off x="533400" y="1638300"/>
            <a:ext cx="8077200" cy="4495800"/>
          </a:xfrm>
        </p:spPr>
        <p:txBody>
          <a:bodyPr/>
          <a:lstStyle/>
          <a:p>
            <a:pPr marL="57150" indent="0" eaLnBrk="1" hangingPunct="1">
              <a:buNone/>
            </a:pPr>
            <a:r>
              <a:rPr lang="en-US" b="1" dirty="0" smtClean="0"/>
              <a:t>Using Android Text Fields</a:t>
            </a:r>
          </a:p>
          <a:p>
            <a:pPr marL="514350" indent="-457200" eaLnBrk="1" hangingPunct="1"/>
            <a:r>
              <a:rPr lang="en-US" dirty="0" smtClean="0"/>
              <a:t>Text Fields are the most </a:t>
            </a:r>
            <a:br>
              <a:rPr lang="en-US" dirty="0" smtClean="0"/>
            </a:br>
            <a:r>
              <a:rPr lang="en-US" dirty="0" smtClean="0"/>
              <a:t>common type of mobile </a:t>
            </a:r>
            <a:br>
              <a:rPr lang="en-US" dirty="0" smtClean="0"/>
            </a:br>
            <a:r>
              <a:rPr lang="en-US" dirty="0" smtClean="0"/>
              <a:t>input</a:t>
            </a:r>
          </a:p>
          <a:p>
            <a:pPr lvl="1" eaLnBrk="1" hangingPunct="1"/>
            <a:r>
              <a:rPr lang="en-US" dirty="0" smtClean="0"/>
              <a:t>Can be free-form plain text</a:t>
            </a:r>
          </a:p>
          <a:p>
            <a:pPr lvl="1" eaLnBrk="1" hangingPunct="1"/>
            <a:r>
              <a:rPr lang="en-US" dirty="0" smtClean="0"/>
              <a:t>Numbers</a:t>
            </a:r>
          </a:p>
          <a:p>
            <a:pPr lvl="1" eaLnBrk="1" hangingPunct="1"/>
            <a:r>
              <a:rPr lang="en-US" dirty="0" smtClean="0"/>
              <a:t>A person’s name, </a:t>
            </a:r>
            <a:br>
              <a:rPr lang="en-US" dirty="0" smtClean="0"/>
            </a:br>
            <a:r>
              <a:rPr lang="en-US" dirty="0" smtClean="0"/>
              <a:t>password, email, </a:t>
            </a:r>
            <a:br>
              <a:rPr lang="en-US" dirty="0" smtClean="0"/>
            </a:br>
            <a:r>
              <a:rPr lang="en-US" dirty="0" smtClean="0"/>
              <a:t>phone number</a:t>
            </a:r>
          </a:p>
          <a:p>
            <a:pPr lvl="1" eaLnBrk="1" hangingPunct="1"/>
            <a:r>
              <a:rPr lang="en-US" dirty="0" smtClean="0"/>
              <a:t>A date</a:t>
            </a:r>
          </a:p>
          <a:p>
            <a:pPr lvl="1" eaLnBrk="1" hangingPunct="1"/>
            <a:r>
              <a:rPr lang="en-US" dirty="0" smtClean="0"/>
              <a:t>Multiline text</a:t>
            </a:r>
          </a:p>
        </p:txBody>
      </p:sp>
      <p:sp>
        <p:nvSpPr>
          <p:cNvPr id="23556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E59A321-8B21-456D-9C9D-5BE350BA7FD4}" type="slidenum">
              <a:rPr lang="en-US"/>
              <a:pPr/>
              <a:t>12</a:t>
            </a:fld>
            <a:endParaRPr lang="en-US"/>
          </a:p>
        </p:txBody>
      </p:sp>
      <p:sp>
        <p:nvSpPr>
          <p:cNvPr id="16388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1466582"/>
            <a:ext cx="3858390" cy="4809457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1143000"/>
          </a:xfrm>
        </p:spPr>
        <p:txBody>
          <a:bodyPr/>
          <a:lstStyle/>
          <a:p>
            <a:pPr eaLnBrk="1" hangingPunct="1"/>
            <a:r>
              <a:rPr lang="en-US" dirty="0" smtClean="0"/>
              <a:t>Simplifying User Input </a:t>
            </a:r>
            <a:r>
              <a:rPr lang="en-US" sz="1200" dirty="0" smtClean="0"/>
              <a:t>(continued)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Simplifying User Input </a:t>
            </a:r>
            <a:r>
              <a:rPr lang="en-US" sz="1200" dirty="0" smtClean="0"/>
              <a:t>(continued)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b="1" dirty="0" smtClean="0"/>
              <a:t>Adding a Text Field</a:t>
            </a:r>
            <a:endParaRPr lang="en-US" sz="1200" b="1" dirty="0" smtClean="0"/>
          </a:p>
          <a:p>
            <a:pPr lvl="1" eaLnBrk="1" hangingPunct="1"/>
            <a:r>
              <a:rPr lang="en-US" dirty="0" smtClean="0"/>
              <a:t>Use the Id property in the Properties pane to enter a name that begins with the prefix txt</a:t>
            </a:r>
          </a:p>
          <a:p>
            <a:pPr lvl="1" eaLnBrk="1" hangingPunct="1"/>
            <a:r>
              <a:rPr lang="en-US" dirty="0" smtClean="0"/>
              <a:t>Use descriptive names like </a:t>
            </a:r>
            <a:r>
              <a:rPr lang="en-US" dirty="0" err="1" smtClean="0"/>
              <a:t>txtTickets</a:t>
            </a:r>
            <a:r>
              <a:rPr lang="en-US" dirty="0" smtClean="0"/>
              <a:t> instead of txtText1</a:t>
            </a:r>
          </a:p>
          <a:p>
            <a:pPr marL="0" indent="0" eaLnBrk="1" hangingPunct="1">
              <a:buNone/>
            </a:pPr>
            <a:r>
              <a:rPr lang="en-US" b="1" dirty="0" smtClean="0"/>
              <a:t>Using the String Table</a:t>
            </a:r>
            <a:endParaRPr lang="en-US" sz="1200" b="1" dirty="0"/>
          </a:p>
          <a:p>
            <a:pPr lvl="1" eaLnBrk="1" hangingPunct="1"/>
            <a:r>
              <a:rPr lang="en-US" dirty="0" smtClean="0"/>
              <a:t>Uses the file strings.xml</a:t>
            </a:r>
            <a:endParaRPr lang="en-US" dirty="0"/>
          </a:p>
          <a:p>
            <a:pPr lvl="1" eaLnBrk="1" hangingPunct="1"/>
            <a:r>
              <a:rPr lang="en-US" dirty="0" smtClean="0"/>
              <a:t>A </a:t>
            </a:r>
            <a:r>
              <a:rPr lang="en-US" b="1" dirty="0"/>
              <a:t>string</a:t>
            </a:r>
            <a:r>
              <a:rPr lang="en-US" dirty="0"/>
              <a:t> is a series of alphanumeric characters that can include </a:t>
            </a:r>
            <a:r>
              <a:rPr lang="en-US" dirty="0" smtClean="0"/>
              <a:t>spaces</a:t>
            </a:r>
          </a:p>
          <a:p>
            <a:pPr lvl="1" eaLnBrk="1" hangingPunct="1"/>
            <a:r>
              <a:rPr lang="en-US" b="1" dirty="0"/>
              <a:t>Localization</a:t>
            </a:r>
            <a:r>
              <a:rPr lang="en-US" dirty="0"/>
              <a:t> is the use of the String table to change text based on the user’s preferred </a:t>
            </a:r>
            <a:r>
              <a:rPr lang="en-US" dirty="0" smtClean="0"/>
              <a:t>language</a:t>
            </a:r>
            <a:endParaRPr lang="en-US" dirty="0"/>
          </a:p>
          <a:p>
            <a:pPr lvl="1" eaLnBrk="1" hangingPunct="1"/>
            <a:endParaRPr lang="en-US" dirty="0" smtClean="0"/>
          </a:p>
          <a:p>
            <a:pPr lvl="1" eaLnBrk="1" hangingPunct="1"/>
            <a:endParaRPr lang="en-US" b="1" dirty="0" smtClean="0"/>
          </a:p>
        </p:txBody>
      </p:sp>
      <p:sp>
        <p:nvSpPr>
          <p:cNvPr id="25604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A4F4785D-38EC-493F-BC29-AFBE60EC3C47}" type="slidenum">
              <a:rPr lang="en-US"/>
              <a:pPr/>
              <a:t>13</a:t>
            </a:fld>
            <a:endParaRPr lang="en-US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4579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C3AA173D-C108-4AC5-AED1-B29F3287E050}" type="slidenum">
              <a:rPr lang="en-US"/>
              <a:pPr/>
              <a:t>14</a:t>
            </a:fld>
            <a:endParaRPr lang="en-US"/>
          </a:p>
        </p:txBody>
      </p:sp>
      <p:sp>
        <p:nvSpPr>
          <p:cNvPr id="1741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820" y="1496291"/>
            <a:ext cx="6099580" cy="437110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556" y="4435349"/>
            <a:ext cx="3701644" cy="181305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>
          <a:xfrm>
            <a:off x="533400" y="1371600"/>
            <a:ext cx="7924800" cy="45720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b="1" dirty="0" smtClean="0"/>
              <a:t>Adding a String Array</a:t>
            </a:r>
            <a:endParaRPr lang="en-US" sz="1200" b="1" dirty="0" smtClean="0"/>
          </a:p>
          <a:p>
            <a:pPr lvl="1"/>
            <a:r>
              <a:rPr lang="en-US" sz="2200" dirty="0" smtClean="0"/>
              <a:t>A</a:t>
            </a:r>
            <a:r>
              <a:rPr lang="en-US" sz="2200" b="1" dirty="0" smtClean="0"/>
              <a:t> string </a:t>
            </a:r>
            <a:r>
              <a:rPr lang="en-US" sz="2200" b="1" dirty="0"/>
              <a:t>array </a:t>
            </a:r>
            <a:r>
              <a:rPr lang="en-US" dirty="0" smtClean="0"/>
              <a:t>defines </a:t>
            </a:r>
            <a:r>
              <a:rPr lang="en-US" dirty="0"/>
              <a:t>a string resource of related items in a central location within </a:t>
            </a:r>
            <a:r>
              <a:rPr lang="en-US" dirty="0" smtClean="0"/>
              <a:t>strings.xml </a:t>
            </a:r>
          </a:p>
          <a:p>
            <a:pPr lvl="1"/>
            <a:r>
              <a:rPr lang="en-US" dirty="0"/>
              <a:t>An </a:t>
            </a:r>
            <a:r>
              <a:rPr lang="en-US" b="1" dirty="0"/>
              <a:t>item</a:t>
            </a:r>
            <a:r>
              <a:rPr lang="en-US" dirty="0"/>
              <a:t> defines an individual entry within a string </a:t>
            </a:r>
            <a:r>
              <a:rPr lang="en-US" dirty="0" smtClean="0"/>
              <a:t>array</a:t>
            </a:r>
          </a:p>
          <a:p>
            <a:pPr lvl="2"/>
            <a:r>
              <a:rPr lang="en-US" dirty="0"/>
              <a:t>As you type the String </a:t>
            </a:r>
            <a:r>
              <a:rPr lang="en-US" dirty="0" smtClean="0"/>
              <a:t>array XML </a:t>
            </a:r>
            <a:r>
              <a:rPr lang="en-US" dirty="0"/>
              <a:t>code, the Android Studio editor offers suggestions in a panel that can complete </a:t>
            </a:r>
            <a:r>
              <a:rPr lang="en-US" dirty="0" smtClean="0"/>
              <a:t>the statement</a:t>
            </a:r>
            <a:endParaRPr lang="en-US" b="1" dirty="0" smtClean="0"/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0FA42B0-D051-4E08-B529-C3308EA3EAD3}" type="slidenum">
              <a:rPr lang="en-US"/>
              <a:pPr/>
              <a:t>15</a:t>
            </a:fld>
            <a:endParaRPr lang="en-US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852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0FA42B0-D051-4E08-B529-C3308EA3EAD3}" type="slidenum">
              <a:rPr lang="en-US"/>
              <a:pPr/>
              <a:t>16</a:t>
            </a:fld>
            <a:endParaRPr lang="en-US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0" y="1528286"/>
            <a:ext cx="6477000" cy="472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706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0FA42B0-D051-4E08-B529-C3308EA3EAD3}" type="slidenum">
              <a:rPr lang="en-US"/>
              <a:pPr/>
              <a:t>17</a:t>
            </a:fld>
            <a:endParaRPr lang="en-US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012" y="1476808"/>
            <a:ext cx="7419975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153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0FA42B0-D051-4E08-B529-C3308EA3EAD3}" type="slidenum">
              <a:rPr lang="en-US"/>
              <a:pPr/>
              <a:t>18</a:t>
            </a:fld>
            <a:endParaRPr lang="en-US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925" y="1562100"/>
            <a:ext cx="653415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059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0FA42B0-D051-4E08-B529-C3308EA3EAD3}" type="slidenum">
              <a:rPr lang="en-US"/>
              <a:pPr/>
              <a:t>19</a:t>
            </a:fld>
            <a:endParaRPr lang="en-US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462" y="1551709"/>
            <a:ext cx="6315075" cy="459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4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Objectives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dirty="0" smtClean="0"/>
              <a:t>In this chapter</a:t>
            </a:r>
            <a:r>
              <a:rPr lang="en-US" smtClean="0"/>
              <a:t>, </a:t>
            </a:r>
            <a:r>
              <a:rPr lang="en-US" smtClean="0"/>
              <a:t>you learn </a:t>
            </a:r>
            <a:r>
              <a:rPr lang="en-US" dirty="0" smtClean="0"/>
              <a:t>to:</a:t>
            </a:r>
          </a:p>
          <a:p>
            <a:pPr eaLnBrk="1" hangingPunct="1"/>
            <a:r>
              <a:rPr lang="en-US" dirty="0" smtClean="0"/>
              <a:t>Use an Android theme</a:t>
            </a:r>
          </a:p>
          <a:p>
            <a:pPr eaLnBrk="1" hangingPunct="1"/>
            <a:r>
              <a:rPr lang="en-US" dirty="0" smtClean="0"/>
              <a:t>Add a theme to the Android Manifest file</a:t>
            </a:r>
          </a:p>
          <a:p>
            <a:pPr eaLnBrk="1" hangingPunct="1"/>
            <a:r>
              <a:rPr lang="en-US" dirty="0" smtClean="0"/>
              <a:t>Add text to the String table</a:t>
            </a:r>
          </a:p>
          <a:p>
            <a:pPr eaLnBrk="1" hangingPunct="1"/>
            <a:r>
              <a:rPr lang="en-US" dirty="0" smtClean="0"/>
              <a:t>Develop a user interface using Text Fields</a:t>
            </a:r>
          </a:p>
          <a:p>
            <a:pPr eaLnBrk="1" hangingPunct="1"/>
            <a:r>
              <a:rPr lang="en-US" dirty="0" smtClean="0"/>
              <a:t>Describe the role of different Text Fields</a:t>
            </a:r>
          </a:p>
          <a:p>
            <a:pPr eaLnBrk="1" hangingPunct="1"/>
            <a:r>
              <a:rPr lang="en-US" dirty="0" smtClean="0"/>
              <a:t>Display a hint using the Hint property</a:t>
            </a:r>
          </a:p>
          <a:p>
            <a:pPr eaLnBrk="1" hangingPunct="1"/>
            <a:r>
              <a:rPr lang="en-US" dirty="0" smtClean="0"/>
              <a:t>Develop the user interface using a Spinner control</a:t>
            </a:r>
          </a:p>
          <a:p>
            <a:pPr eaLnBrk="1" hangingPunct="1"/>
            <a:r>
              <a:rPr lang="en-US" dirty="0" smtClean="0"/>
              <a:t>Add a prompt to a Spinner control</a:t>
            </a:r>
          </a:p>
          <a:p>
            <a:pPr eaLnBrk="1" hangingPunct="1">
              <a:buFontTx/>
              <a:buNone/>
            </a:pPr>
            <a:endParaRPr lang="en-US" dirty="0" smtClean="0"/>
          </a:p>
        </p:txBody>
      </p:sp>
      <p:sp>
        <p:nvSpPr>
          <p:cNvPr id="17412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EB258517-E5E6-4D7C-BE0D-F4E16B509205}" type="slidenum">
              <a:rPr lang="en-US"/>
              <a:pPr/>
              <a:t>2</a:t>
            </a:fld>
            <a:endParaRPr lang="en-US"/>
          </a:p>
        </p:txBody>
      </p:sp>
      <p:sp>
        <p:nvSpPr>
          <p:cNvPr id="1024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0FA42B0-D051-4E08-B529-C3308EA3EAD3}" type="slidenum">
              <a:rPr lang="en-US"/>
              <a:pPr/>
              <a:t>20</a:t>
            </a:fld>
            <a:endParaRPr lang="en-US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650" y="1544782"/>
            <a:ext cx="8359562" cy="470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077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7924800" cy="45720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b="1" dirty="0" smtClean="0"/>
              <a:t>Setting the Hint Property for the Text Field</a:t>
            </a:r>
            <a:endParaRPr lang="en-US" sz="1200" b="1" dirty="0" smtClean="0"/>
          </a:p>
          <a:p>
            <a:pPr lvl="1" eaLnBrk="1" hangingPunct="1"/>
            <a:r>
              <a:rPr lang="en-US" dirty="0" smtClean="0"/>
              <a:t>A </a:t>
            </a:r>
            <a:r>
              <a:rPr lang="en-US" b="1" dirty="0" smtClean="0"/>
              <a:t>hint</a:t>
            </a:r>
            <a:r>
              <a:rPr lang="en-US" dirty="0" smtClean="0"/>
              <a:t> is a short </a:t>
            </a:r>
            <a:br>
              <a:rPr lang="en-US" dirty="0" smtClean="0"/>
            </a:br>
            <a:r>
              <a:rPr lang="en-US" dirty="0" smtClean="0"/>
              <a:t>description of a </a:t>
            </a:r>
            <a:br>
              <a:rPr lang="en-US" dirty="0" smtClean="0"/>
            </a:br>
            <a:r>
              <a:rPr lang="en-US" dirty="0" smtClean="0"/>
              <a:t>field visible as </a:t>
            </a:r>
            <a:br>
              <a:rPr lang="en-US" dirty="0" smtClean="0"/>
            </a:br>
            <a:r>
              <a:rPr lang="en-US" dirty="0" smtClean="0"/>
              <a:t>light-colored </a:t>
            </a:r>
            <a:br>
              <a:rPr lang="en-US" dirty="0" smtClean="0"/>
            </a:br>
            <a:r>
              <a:rPr lang="en-US" dirty="0" smtClean="0"/>
              <a:t>text (called a </a:t>
            </a:r>
            <a:br>
              <a:rPr lang="en-US" dirty="0" smtClean="0"/>
            </a:br>
            <a:r>
              <a:rPr lang="en-US" dirty="0" smtClean="0"/>
              <a:t>watermark)</a:t>
            </a:r>
          </a:p>
          <a:p>
            <a:pPr lvl="1" eaLnBrk="1" hangingPunct="1">
              <a:buFontTx/>
              <a:buNone/>
            </a:pPr>
            <a:endParaRPr lang="en-US" b="1" dirty="0" smtClean="0"/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0FA42B0-D051-4E08-B529-C3308EA3EAD3}" type="slidenum">
              <a:rPr lang="en-US"/>
              <a:pPr/>
              <a:t>21</a:t>
            </a:fld>
            <a:endParaRPr lang="en-US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662" y="1976438"/>
            <a:ext cx="5311070" cy="328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250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0FA42B0-D051-4E08-B529-C3308EA3EAD3}" type="slidenum">
              <a:rPr lang="en-US"/>
              <a:pPr/>
              <a:t>22</a:t>
            </a:fld>
            <a:endParaRPr lang="en-US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081" y="1508649"/>
            <a:ext cx="6319837" cy="476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181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0FA42B0-D051-4E08-B529-C3308EA3EAD3}" type="slidenum">
              <a:rPr lang="en-US"/>
              <a:pPr/>
              <a:t>23</a:t>
            </a:fld>
            <a:endParaRPr lang="en-US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752600"/>
            <a:ext cx="820928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9895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b="1" dirty="0" smtClean="0"/>
              <a:t>Using the Android Spinner Control</a:t>
            </a:r>
            <a:endParaRPr lang="en-US" sz="1200" b="1" dirty="0" smtClean="0"/>
          </a:p>
          <a:p>
            <a:pPr lvl="1" eaLnBrk="1" hangingPunct="1"/>
            <a:r>
              <a:rPr lang="en-US" dirty="0" smtClean="0"/>
              <a:t>A </a:t>
            </a:r>
            <a:r>
              <a:rPr lang="en-US" b="1" dirty="0" smtClean="0"/>
              <a:t>Spinner control </a:t>
            </a:r>
            <a:r>
              <a:rPr lang="en-US" dirty="0" smtClean="0"/>
              <a:t>is similar to a drop-down list for selecting a single item from a fixed list</a:t>
            </a:r>
          </a:p>
          <a:p>
            <a:pPr lvl="1" eaLnBrk="1" hangingPunct="1"/>
            <a:r>
              <a:rPr lang="en-US" dirty="0" smtClean="0"/>
              <a:t>The spinner control displays a list of strings called </a:t>
            </a:r>
            <a:r>
              <a:rPr lang="en-US" b="1" dirty="0" smtClean="0"/>
              <a:t>items</a:t>
            </a:r>
            <a:r>
              <a:rPr lang="en-US" dirty="0" smtClean="0"/>
              <a:t> in a pop-up window</a:t>
            </a:r>
          </a:p>
          <a:p>
            <a:pPr lvl="1" eaLnBrk="1" hangingPunct="1"/>
            <a:r>
              <a:rPr lang="en-US" dirty="0" smtClean="0"/>
              <a:t>A </a:t>
            </a:r>
            <a:r>
              <a:rPr lang="en-US" b="1" dirty="0"/>
              <a:t>prompt</a:t>
            </a:r>
            <a:r>
              <a:rPr lang="en-US" dirty="0"/>
              <a:t>, which can be used to display instructions at the top of the Spinner control, also is stored in strings.xml and is named </a:t>
            </a:r>
            <a:r>
              <a:rPr lang="en-US" dirty="0" smtClean="0"/>
              <a:t>prompt</a:t>
            </a:r>
          </a:p>
          <a:p>
            <a:pPr lvl="1" eaLnBrk="1" hangingPunct="1"/>
            <a:r>
              <a:rPr lang="en-US" dirty="0" smtClean="0"/>
              <a:t>The </a:t>
            </a:r>
            <a:r>
              <a:rPr lang="en-US" dirty="0"/>
              <a:t>Spinner property called </a:t>
            </a:r>
            <a:r>
              <a:rPr lang="en-US" b="1" dirty="0"/>
              <a:t>Entries</a:t>
            </a:r>
            <a:r>
              <a:rPr lang="en-US" dirty="0"/>
              <a:t> connects the String Array to the Spinner control for display in the application</a:t>
            </a:r>
            <a:endParaRPr lang="en-US" dirty="0" smtClean="0"/>
          </a:p>
          <a:p>
            <a:pPr lvl="1" eaLnBrk="1" hangingPunct="1"/>
            <a:endParaRPr lang="en-US" b="1" dirty="0" smtClean="0"/>
          </a:p>
        </p:txBody>
      </p:sp>
      <p:sp>
        <p:nvSpPr>
          <p:cNvPr id="29700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649B4878-F9A9-4899-9BC0-404EF1C13AE9}" type="slidenum">
              <a:rPr lang="en-US"/>
              <a:pPr/>
              <a:t>24</a:t>
            </a:fld>
            <a:endParaRPr lang="en-US"/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0FA42B0-D051-4E08-B529-C3308EA3EAD3}" type="slidenum">
              <a:rPr lang="en-US"/>
              <a:pPr/>
              <a:t>25</a:t>
            </a:fld>
            <a:endParaRPr lang="en-US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508449"/>
            <a:ext cx="4143375" cy="3771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975" y="1676400"/>
            <a:ext cx="4191000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86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0FA42B0-D051-4E08-B529-C3308EA3EAD3}" type="slidenum">
              <a:rPr lang="en-US"/>
              <a:pPr/>
              <a:t>26</a:t>
            </a:fld>
            <a:endParaRPr lang="en-US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27" y="1551709"/>
            <a:ext cx="7910945" cy="456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4916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32771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b="1" dirty="0" smtClean="0"/>
              <a:t>Adding the Button, </a:t>
            </a:r>
            <a:r>
              <a:rPr lang="en-US" b="1" dirty="0" err="1" smtClean="0"/>
              <a:t>TextView</a:t>
            </a:r>
            <a:r>
              <a:rPr lang="en-US" b="1" dirty="0" smtClean="0"/>
              <a:t>, and </a:t>
            </a:r>
            <a:r>
              <a:rPr lang="en-US" b="1" dirty="0" err="1" smtClean="0"/>
              <a:t>ImageView</a:t>
            </a:r>
            <a:r>
              <a:rPr lang="en-US" b="1" dirty="0" smtClean="0"/>
              <a:t> Controls</a:t>
            </a:r>
            <a:endParaRPr lang="en-US" sz="1200" b="1" dirty="0" smtClean="0"/>
          </a:p>
          <a:p>
            <a:pPr marL="457200" lvl="1" indent="0" eaLnBrk="1" hangingPunct="1">
              <a:buFontTx/>
              <a:buNone/>
            </a:pPr>
            <a:endParaRPr lang="en-US" dirty="0" smtClean="0"/>
          </a:p>
          <a:p>
            <a:pPr marL="457200" lvl="1" indent="0" eaLnBrk="1" hangingPunct="1"/>
            <a:endParaRPr lang="en-US" b="1" dirty="0" smtClean="0"/>
          </a:p>
        </p:txBody>
      </p:sp>
      <p:sp>
        <p:nvSpPr>
          <p:cNvPr id="32772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6F68E731-9F20-4EC4-985E-320C0B84C7CD}" type="slidenum">
              <a:rPr lang="en-US"/>
              <a:pPr/>
              <a:t>27</a:t>
            </a:fld>
            <a:endParaRPr lang="en-US"/>
          </a:p>
        </p:txBody>
      </p:sp>
      <p:sp>
        <p:nvSpPr>
          <p:cNvPr id="2560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499" y="1972866"/>
            <a:ext cx="5313285" cy="427553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32772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6F68E731-9F20-4EC4-985E-320C0B84C7CD}" type="slidenum">
              <a:rPr lang="en-US"/>
              <a:pPr/>
              <a:t>28</a:t>
            </a:fld>
            <a:endParaRPr lang="en-US"/>
          </a:p>
        </p:txBody>
      </p:sp>
      <p:sp>
        <p:nvSpPr>
          <p:cNvPr id="2560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82" y="1558636"/>
            <a:ext cx="8053156" cy="430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2783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32772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6F68E731-9F20-4EC4-985E-320C0B84C7CD}" type="slidenum">
              <a:rPr lang="en-US"/>
              <a:pPr/>
              <a:t>29</a:t>
            </a:fld>
            <a:endParaRPr lang="en-US"/>
          </a:p>
        </p:txBody>
      </p:sp>
      <p:sp>
        <p:nvSpPr>
          <p:cNvPr id="2560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81" y="1537855"/>
            <a:ext cx="8033375" cy="432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371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Objectives </a:t>
            </a:r>
            <a:r>
              <a:rPr lang="en-US" sz="1200" smtClean="0"/>
              <a:t>(continued)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eaLnBrk="1" hangingPunct="1"/>
            <a:r>
              <a:rPr lang="en-US" dirty="0" smtClean="0"/>
              <a:t>Declare variables to hold data</a:t>
            </a:r>
          </a:p>
          <a:p>
            <a:pPr eaLnBrk="1" hangingPunct="1"/>
            <a:r>
              <a:rPr lang="en-US" dirty="0" smtClean="0"/>
              <a:t>Code the </a:t>
            </a:r>
            <a:r>
              <a:rPr lang="en-US" dirty="0" err="1" smtClean="0"/>
              <a:t>GetText</a:t>
            </a:r>
            <a:r>
              <a:rPr lang="en-US" dirty="0" smtClean="0"/>
              <a:t>() method</a:t>
            </a:r>
          </a:p>
          <a:p>
            <a:pPr eaLnBrk="1" hangingPunct="1"/>
            <a:r>
              <a:rPr lang="en-US" dirty="0" smtClean="0"/>
              <a:t>Understand arithmetic operations</a:t>
            </a:r>
          </a:p>
          <a:p>
            <a:pPr eaLnBrk="1" hangingPunct="1"/>
            <a:r>
              <a:rPr lang="en-US" dirty="0" smtClean="0"/>
              <a:t>Convert numeric data</a:t>
            </a:r>
          </a:p>
          <a:p>
            <a:pPr eaLnBrk="1" hangingPunct="1"/>
            <a:r>
              <a:rPr lang="en-US" dirty="0" smtClean="0"/>
              <a:t>Format numeric data</a:t>
            </a:r>
          </a:p>
          <a:p>
            <a:pPr eaLnBrk="1" hangingPunct="1"/>
            <a:r>
              <a:rPr lang="en-US" dirty="0" smtClean="0"/>
              <a:t>Code the </a:t>
            </a:r>
            <a:r>
              <a:rPr lang="en-US" dirty="0" err="1" smtClean="0"/>
              <a:t>SetText</a:t>
            </a:r>
            <a:r>
              <a:rPr lang="en-US" dirty="0" smtClean="0"/>
              <a:t>() method</a:t>
            </a:r>
          </a:p>
          <a:p>
            <a:pPr eaLnBrk="1" hangingPunct="1"/>
            <a:r>
              <a:rPr lang="en-US" dirty="0" smtClean="0"/>
              <a:t>Run the completed app in an emulator</a:t>
            </a:r>
          </a:p>
        </p:txBody>
      </p:sp>
      <p:sp>
        <p:nvSpPr>
          <p:cNvPr id="18436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BE96921B-C0D2-459C-8897-B43AFED0D344}" type="slidenum">
              <a:rPr lang="en-US"/>
              <a:pPr/>
              <a:t>3</a:t>
            </a:fld>
            <a:endParaRPr lang="en-US"/>
          </a:p>
        </p:txBody>
      </p:sp>
      <p:sp>
        <p:nvSpPr>
          <p:cNvPr id="1126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eaLnBrk="1" hangingPunct="1"/>
            <a:r>
              <a:rPr lang="en-US" b="1" dirty="0" smtClean="0"/>
              <a:t>Coding the </a:t>
            </a:r>
            <a:r>
              <a:rPr lang="en-US" b="1" dirty="0" err="1" smtClean="0"/>
              <a:t>EditText</a:t>
            </a:r>
            <a:r>
              <a:rPr lang="en-US" b="1" dirty="0" smtClean="0"/>
              <a:t> Class for the Text Field</a:t>
            </a:r>
            <a:endParaRPr lang="en-US" sz="1200" b="1" dirty="0" smtClean="0"/>
          </a:p>
          <a:p>
            <a:pPr lvl="1" eaLnBrk="1" hangingPunct="1"/>
            <a:r>
              <a:rPr lang="en-US" dirty="0" smtClean="0"/>
              <a:t>A </a:t>
            </a:r>
            <a:r>
              <a:rPr lang="en-US" b="1" dirty="0" smtClean="0"/>
              <a:t>variable</a:t>
            </a:r>
            <a:r>
              <a:rPr lang="en-US" dirty="0" smtClean="0"/>
              <a:t> is used in programming to contain data that changes during the execution of a program</a:t>
            </a:r>
          </a:p>
          <a:p>
            <a:pPr lvl="1" eaLnBrk="1" hangingPunct="1"/>
            <a:r>
              <a:rPr lang="en-US" b="1" dirty="0" smtClean="0"/>
              <a:t>Final</a:t>
            </a:r>
            <a:r>
              <a:rPr lang="en-US" dirty="0" smtClean="0"/>
              <a:t> variables can be initialized but cannot be changed</a:t>
            </a:r>
          </a:p>
          <a:p>
            <a:pPr lvl="1" eaLnBrk="1" hangingPunct="1"/>
            <a:r>
              <a:rPr lang="en-US" dirty="0" smtClean="0"/>
              <a:t>Insert this code to create a variable:</a:t>
            </a:r>
          </a:p>
          <a:p>
            <a:pPr lvl="1" eaLnBrk="1" hangingPunct="1">
              <a:buFontTx/>
              <a:buNone/>
            </a:pPr>
            <a:endParaRPr lang="en-US" dirty="0" smtClean="0"/>
          </a:p>
          <a:p>
            <a:pPr lvl="1" eaLnBrk="1" hangingPunct="1"/>
            <a:endParaRPr lang="en-US" b="1" dirty="0" smtClean="0"/>
          </a:p>
        </p:txBody>
      </p:sp>
      <p:sp>
        <p:nvSpPr>
          <p:cNvPr id="27652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58A267A4-586E-439E-98D3-D98A52C961E6}" type="slidenum">
              <a:rPr lang="en-US"/>
              <a:pPr/>
              <a:t>30</a:t>
            </a:fld>
            <a:endParaRPr lang="en-US"/>
          </a:p>
        </p:txBody>
      </p:sp>
      <p:sp>
        <p:nvSpPr>
          <p:cNvPr id="2048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4114800"/>
            <a:ext cx="7543800" cy="11811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28675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844030C2-DB91-401F-A3B4-D407B655E459}" type="slidenum">
              <a:rPr lang="en-US"/>
              <a:pPr/>
              <a:t>31</a:t>
            </a:fld>
            <a:endParaRPr lang="en-US"/>
          </a:p>
        </p:txBody>
      </p:sp>
      <p:sp>
        <p:nvSpPr>
          <p:cNvPr id="2150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37" y="1503218"/>
            <a:ext cx="7553325" cy="467677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b="1" dirty="0" smtClean="0"/>
              <a:t>Coding the Spinner Control</a:t>
            </a:r>
            <a:endParaRPr lang="en-US" sz="1200" b="1" dirty="0" smtClean="0"/>
          </a:p>
          <a:p>
            <a:pPr eaLnBrk="1" hangingPunct="1"/>
            <a:endParaRPr lang="en-US" b="1" dirty="0" smtClean="0"/>
          </a:p>
          <a:p>
            <a:pPr eaLnBrk="1" hangingPunct="1"/>
            <a:endParaRPr lang="en-US" b="1" dirty="0"/>
          </a:p>
          <a:p>
            <a:pPr eaLnBrk="1" hangingPunct="1"/>
            <a:endParaRPr lang="en-US" b="1" dirty="0" smtClean="0"/>
          </a:p>
          <a:p>
            <a:pPr lvl="1" eaLnBrk="1" hangingPunct="1"/>
            <a:endParaRPr lang="en-US" b="1" dirty="0" smtClean="0"/>
          </a:p>
        </p:txBody>
      </p:sp>
      <p:sp>
        <p:nvSpPr>
          <p:cNvPr id="30724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4AD608E1-6D4B-4C1F-8876-977C7828014E}" type="slidenum">
              <a:rPr lang="en-US"/>
              <a:pPr/>
              <a:t>32</a:t>
            </a:fld>
            <a:endParaRPr lang="en-US"/>
          </a:p>
        </p:txBody>
      </p:sp>
      <p:sp>
        <p:nvSpPr>
          <p:cNvPr id="2355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75" y="1828800"/>
            <a:ext cx="7639050" cy="1143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2150" y="2761367"/>
            <a:ext cx="5219700" cy="3462646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33795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marL="457200" lvl="1" indent="0" eaLnBrk="1" hangingPunct="1">
              <a:buFontTx/>
              <a:buNone/>
            </a:pPr>
            <a:endParaRPr lang="en-US" smtClean="0"/>
          </a:p>
          <a:p>
            <a:pPr marL="457200" lvl="1" indent="0" eaLnBrk="1" hangingPunct="1">
              <a:buFontTx/>
              <a:buNone/>
            </a:pPr>
            <a:endParaRPr lang="en-US" b="1" smtClean="0"/>
          </a:p>
        </p:txBody>
      </p:sp>
      <p:sp>
        <p:nvSpPr>
          <p:cNvPr id="33796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42F9E4E8-DB7D-4E30-8BAE-457CEDE43942}" type="slidenum">
              <a:rPr lang="en-US"/>
              <a:pPr/>
              <a:t>33</a:t>
            </a:fld>
            <a:endParaRPr lang="en-US"/>
          </a:p>
        </p:txBody>
      </p:sp>
      <p:sp>
        <p:nvSpPr>
          <p:cNvPr id="26628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85800" y="1600200"/>
            <a:ext cx="80772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600">
                <a:solidFill>
                  <a:srgbClr val="222222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indent="0" eaLnBrk="1" hangingPunct="1">
              <a:buNone/>
            </a:pPr>
            <a:r>
              <a:rPr lang="en-US" b="1" kern="0" smtClean="0"/>
              <a:t>Instantiating the </a:t>
            </a:r>
            <a:r>
              <a:rPr lang="en-US" b="1" kern="0" dirty="0" smtClean="0"/>
              <a:t>Button Control</a:t>
            </a:r>
            <a:endParaRPr lang="en-US" sz="1200" b="1" kern="0" dirty="0" smtClean="0"/>
          </a:p>
          <a:p>
            <a:pPr lvl="1" eaLnBrk="1" hangingPunct="1"/>
            <a:endParaRPr lang="en-US" b="1" kern="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582" y="2057400"/>
            <a:ext cx="7458075" cy="1066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1245" y="2927897"/>
            <a:ext cx="4608748" cy="3320503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33795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marL="457200" lvl="1" indent="0" eaLnBrk="1" hangingPunct="1">
              <a:buFontTx/>
              <a:buNone/>
            </a:pPr>
            <a:endParaRPr lang="en-US" smtClean="0"/>
          </a:p>
          <a:p>
            <a:pPr marL="457200" lvl="1" indent="0" eaLnBrk="1" hangingPunct="1">
              <a:buFontTx/>
              <a:buNone/>
            </a:pPr>
            <a:endParaRPr lang="en-US" b="1" smtClean="0"/>
          </a:p>
        </p:txBody>
      </p:sp>
      <p:sp>
        <p:nvSpPr>
          <p:cNvPr id="33796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42F9E4E8-DB7D-4E30-8BAE-457CEDE43942}" type="slidenum">
              <a:rPr lang="en-US"/>
              <a:pPr/>
              <a:t>34</a:t>
            </a:fld>
            <a:endParaRPr lang="en-US"/>
          </a:p>
        </p:txBody>
      </p:sp>
      <p:sp>
        <p:nvSpPr>
          <p:cNvPr id="26628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481" y="1622665"/>
            <a:ext cx="6015037" cy="465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1624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Simplifying User Input </a:t>
            </a:r>
            <a:r>
              <a:rPr lang="en-US" sz="1200" smtClean="0"/>
              <a:t>(continued)</a:t>
            </a:r>
          </a:p>
        </p:txBody>
      </p:sp>
      <p:sp>
        <p:nvSpPr>
          <p:cNvPr id="33795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marL="457200" lvl="1" indent="0" eaLnBrk="1" hangingPunct="1">
              <a:buFontTx/>
              <a:buNone/>
            </a:pPr>
            <a:endParaRPr lang="en-US" smtClean="0"/>
          </a:p>
          <a:p>
            <a:pPr marL="457200" lvl="1" indent="0" eaLnBrk="1" hangingPunct="1">
              <a:buFontTx/>
              <a:buNone/>
            </a:pPr>
            <a:endParaRPr lang="en-US" b="1" smtClean="0"/>
          </a:p>
        </p:txBody>
      </p:sp>
      <p:sp>
        <p:nvSpPr>
          <p:cNvPr id="33796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42F9E4E8-DB7D-4E30-8BAE-457CEDE43942}" type="slidenum">
              <a:rPr lang="en-US"/>
              <a:pPr/>
              <a:t>35</a:t>
            </a:fld>
            <a:endParaRPr lang="en-US"/>
          </a:p>
        </p:txBody>
      </p:sp>
      <p:sp>
        <p:nvSpPr>
          <p:cNvPr id="26628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197" y="1447800"/>
            <a:ext cx="5891212" cy="484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585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Declaring Variables</a:t>
            </a:r>
            <a:endParaRPr lang="en-US" sz="1200" dirty="0" smtClean="0"/>
          </a:p>
        </p:txBody>
      </p:sp>
      <p:sp>
        <p:nvSpPr>
          <p:cNvPr id="38915" name="Content Placeholder 8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eaLnBrk="1" hangingPunct="1"/>
            <a:r>
              <a:rPr lang="en-US" sz="2200" dirty="0" smtClean="0"/>
              <a:t>Declare the variable</a:t>
            </a:r>
          </a:p>
          <a:p>
            <a:pPr eaLnBrk="1" hangingPunct="1"/>
            <a:r>
              <a:rPr lang="en-US" sz="2200" dirty="0" smtClean="0"/>
              <a:t>Assign a value to the variable</a:t>
            </a:r>
          </a:p>
          <a:p>
            <a:pPr lvl="1" eaLnBrk="1" hangingPunct="1">
              <a:buFontTx/>
              <a:buNone/>
            </a:pPr>
            <a:endParaRPr lang="en-US" dirty="0" smtClean="0"/>
          </a:p>
        </p:txBody>
      </p:sp>
      <p:sp>
        <p:nvSpPr>
          <p:cNvPr id="38916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462E8CBC-341B-4C43-9BCC-87449E816D60}" type="slidenum">
              <a:rPr lang="en-US"/>
              <a:pPr/>
              <a:t>36</a:t>
            </a:fld>
            <a:endParaRPr lang="en-US"/>
          </a:p>
        </p:txBody>
      </p:sp>
      <p:sp>
        <p:nvSpPr>
          <p:cNvPr id="3174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42" y="2438400"/>
            <a:ext cx="7374321" cy="383831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276" y="1447800"/>
            <a:ext cx="3099088" cy="138112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Declaring Variables </a:t>
            </a:r>
            <a:r>
              <a:rPr lang="en-US" sz="1200" smtClean="0"/>
              <a:t>(continued)</a:t>
            </a:r>
          </a:p>
        </p:txBody>
      </p:sp>
      <p:sp>
        <p:nvSpPr>
          <p:cNvPr id="38915" name="Content Placeholder 8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eaLnBrk="1" hangingPunct="1"/>
            <a:r>
              <a:rPr lang="en-US" sz="2800" b="1" dirty="0" smtClean="0"/>
              <a:t>String Data Type</a:t>
            </a:r>
          </a:p>
          <a:p>
            <a:pPr lvl="1" eaLnBrk="1" hangingPunct="1"/>
            <a:r>
              <a:rPr lang="en-US" dirty="0"/>
              <a:t>The String type is a class and not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 </a:t>
            </a:r>
            <a:r>
              <a:rPr lang="en-US" dirty="0"/>
              <a:t>primitive data </a:t>
            </a:r>
            <a:r>
              <a:rPr lang="en-US" dirty="0" smtClean="0"/>
              <a:t>type</a:t>
            </a:r>
          </a:p>
          <a:p>
            <a:pPr lvl="1" eaLnBrk="1" hangingPunct="1"/>
            <a:r>
              <a:rPr lang="en-US" dirty="0"/>
              <a:t> A string can be a character, word, or </a:t>
            </a:r>
            <a:r>
              <a:rPr lang="en-US" dirty="0" smtClean="0"/>
              <a:t>phrase</a:t>
            </a:r>
          </a:p>
          <a:p>
            <a:pPr eaLnBrk="1" hangingPunct="1"/>
            <a:r>
              <a:rPr lang="en-US" b="1" dirty="0" smtClean="0"/>
              <a:t>Declaring the Variables</a:t>
            </a:r>
          </a:p>
          <a:p>
            <a:pPr lvl="1" eaLnBrk="1" hangingPunct="1"/>
            <a:r>
              <a:rPr lang="en-US" dirty="0"/>
              <a:t>Typically declared at the beginning of an Activity</a:t>
            </a:r>
          </a:p>
          <a:p>
            <a:pPr lvl="1" eaLnBrk="1" hangingPunct="1"/>
            <a:r>
              <a:rPr lang="en-US" dirty="0"/>
              <a:t>Variables must be declared before you can use them</a:t>
            </a:r>
          </a:p>
          <a:p>
            <a:pPr lvl="1" eaLnBrk="1" hangingPunct="1"/>
            <a:endParaRPr lang="en-US" b="1" dirty="0"/>
          </a:p>
          <a:p>
            <a:pPr lvl="1" eaLnBrk="1" hangingPunct="1">
              <a:buFontTx/>
              <a:buNone/>
            </a:pPr>
            <a:endParaRPr lang="en-US" dirty="0" smtClean="0"/>
          </a:p>
        </p:txBody>
      </p:sp>
      <p:sp>
        <p:nvSpPr>
          <p:cNvPr id="38916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462E8CBC-341B-4C43-9BCC-87449E816D60}" type="slidenum">
              <a:rPr lang="en-US"/>
              <a:pPr/>
              <a:t>37</a:t>
            </a:fld>
            <a:endParaRPr lang="en-US"/>
          </a:p>
        </p:txBody>
      </p:sp>
      <p:sp>
        <p:nvSpPr>
          <p:cNvPr id="3174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9" y="1524000"/>
            <a:ext cx="2606040" cy="11430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131914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8077200" cy="1143000"/>
          </a:xfrm>
        </p:spPr>
        <p:txBody>
          <a:bodyPr/>
          <a:lstStyle/>
          <a:p>
            <a:pPr eaLnBrk="1" hangingPunct="1"/>
            <a:r>
              <a:rPr lang="en-US" smtClean="0"/>
              <a:t>Declaring Variables </a:t>
            </a:r>
            <a:r>
              <a:rPr lang="en-US" sz="1200" smtClean="0"/>
              <a:t>(continued)</a:t>
            </a:r>
          </a:p>
        </p:txBody>
      </p:sp>
      <p:sp>
        <p:nvSpPr>
          <p:cNvPr id="39939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8CCDEF17-1834-460B-9C4B-C92F776F49DB}" type="slidenum">
              <a:rPr lang="en-US"/>
              <a:pPr/>
              <a:t>38</a:t>
            </a:fld>
            <a:endParaRPr lang="en-US"/>
          </a:p>
        </p:txBody>
      </p:sp>
      <p:sp>
        <p:nvSpPr>
          <p:cNvPr id="3277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9038" y="1550876"/>
            <a:ext cx="5145924" cy="4697524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8077200" cy="1143000"/>
          </a:xfrm>
        </p:spPr>
        <p:txBody>
          <a:bodyPr/>
          <a:lstStyle/>
          <a:p>
            <a:pPr eaLnBrk="1" hangingPunct="1"/>
            <a:r>
              <a:rPr lang="en-US" dirty="0" smtClean="0"/>
              <a:t>Declaring Variables </a:t>
            </a:r>
            <a:r>
              <a:rPr lang="en-US" sz="1200" dirty="0" smtClean="0"/>
              <a:t>(continued)</a:t>
            </a:r>
          </a:p>
        </p:txBody>
      </p:sp>
      <p:sp>
        <p:nvSpPr>
          <p:cNvPr id="40963" name="Content Placeholder 2"/>
          <p:cNvSpPr>
            <a:spLocks noGrp="1"/>
          </p:cNvSpPr>
          <p:nvPr>
            <p:ph idx="1"/>
          </p:nvPr>
        </p:nvSpPr>
        <p:spPr>
          <a:xfrm>
            <a:off x="533400" y="2366088"/>
            <a:ext cx="8077200" cy="2358312"/>
          </a:xfrm>
        </p:spPr>
        <p:txBody>
          <a:bodyPr/>
          <a:lstStyle/>
          <a:p>
            <a:pPr eaLnBrk="1" hangingPunct="1"/>
            <a:r>
              <a:rPr lang="en-US" b="1" dirty="0" err="1" smtClean="0"/>
              <a:t>GetText</a:t>
            </a:r>
            <a:r>
              <a:rPr lang="en-US" b="1" dirty="0" smtClean="0"/>
              <a:t>() Method</a:t>
            </a:r>
            <a:endParaRPr lang="en-US" sz="1200" b="1" dirty="0" smtClean="0"/>
          </a:p>
          <a:p>
            <a:pPr lvl="1" eaLnBrk="1" hangingPunct="1"/>
            <a:r>
              <a:rPr lang="en-US" dirty="0" smtClean="0"/>
              <a:t>Read data stored in the </a:t>
            </a:r>
            <a:r>
              <a:rPr lang="en-US" dirty="0" err="1" smtClean="0"/>
              <a:t>EditText</a:t>
            </a:r>
            <a:r>
              <a:rPr lang="en-US" dirty="0" smtClean="0"/>
              <a:t> control with the </a:t>
            </a:r>
            <a:r>
              <a:rPr lang="en-US" b="1" dirty="0" err="1" smtClean="0"/>
              <a:t>GetText</a:t>
            </a:r>
            <a:r>
              <a:rPr lang="en-US" b="1" dirty="0" smtClean="0"/>
              <a:t>() </a:t>
            </a:r>
            <a:r>
              <a:rPr lang="en-US" dirty="0" smtClean="0"/>
              <a:t>method</a:t>
            </a:r>
          </a:p>
          <a:p>
            <a:pPr lvl="1" eaLnBrk="1" hangingPunct="1"/>
            <a:r>
              <a:rPr lang="en-US" dirty="0" smtClean="0"/>
              <a:t>Data is read in as a string, by default</a:t>
            </a:r>
          </a:p>
          <a:p>
            <a:pPr lvl="1" eaLnBrk="1" hangingPunct="1"/>
            <a:r>
              <a:rPr lang="en-US" dirty="0" smtClean="0"/>
              <a:t>A </a:t>
            </a:r>
            <a:r>
              <a:rPr lang="en-US" b="1" dirty="0" smtClean="0"/>
              <a:t>Parse</a:t>
            </a:r>
            <a:r>
              <a:rPr lang="en-US" dirty="0" smtClean="0"/>
              <a:t> class </a:t>
            </a:r>
            <a:br>
              <a:rPr lang="en-US" dirty="0" smtClean="0"/>
            </a:br>
            <a:r>
              <a:rPr lang="en-US" dirty="0" smtClean="0"/>
              <a:t>is used to </a:t>
            </a:r>
            <a:br>
              <a:rPr lang="en-US" dirty="0" smtClean="0"/>
            </a:br>
            <a:r>
              <a:rPr lang="en-US" dirty="0" smtClean="0"/>
              <a:t>convert strings </a:t>
            </a:r>
            <a:br>
              <a:rPr lang="en-US" dirty="0" smtClean="0"/>
            </a:br>
            <a:r>
              <a:rPr lang="en-US" dirty="0" smtClean="0"/>
              <a:t>into numbers</a:t>
            </a:r>
          </a:p>
          <a:p>
            <a:pPr lvl="1" eaLnBrk="1" hangingPunct="1"/>
            <a:endParaRPr lang="en-US" b="1" dirty="0" smtClean="0"/>
          </a:p>
        </p:txBody>
      </p:sp>
      <p:sp>
        <p:nvSpPr>
          <p:cNvPr id="40964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BC625393-6E4F-4B61-9FAA-80370260C4D3}" type="slidenum">
              <a:rPr lang="en-US"/>
              <a:pPr/>
              <a:t>39</a:t>
            </a:fld>
            <a:endParaRPr lang="en-US"/>
          </a:p>
        </p:txBody>
      </p:sp>
      <p:sp>
        <p:nvSpPr>
          <p:cNvPr id="3379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7424" y="4038600"/>
            <a:ext cx="5613918" cy="20238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900" y="1412033"/>
            <a:ext cx="6934200" cy="9525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Android Themes</a:t>
            </a:r>
          </a:p>
        </p:txBody>
      </p:sp>
      <p:sp>
        <p:nvSpPr>
          <p:cNvPr id="1945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Engaging the user by requesting input </a:t>
            </a:r>
            <a:br>
              <a:rPr lang="en-US" dirty="0" smtClean="0"/>
            </a:br>
            <a:r>
              <a:rPr lang="en-US" dirty="0" smtClean="0"/>
              <a:t>customizes the user experience each time the application is executed</a:t>
            </a:r>
          </a:p>
          <a:p>
            <a:pPr eaLnBrk="1" hangingPunct="1"/>
            <a:r>
              <a:rPr lang="en-US" dirty="0" smtClean="0"/>
              <a:t>A </a:t>
            </a:r>
            <a:r>
              <a:rPr lang="en-US" b="1" dirty="0" smtClean="0"/>
              <a:t>theme</a:t>
            </a:r>
            <a:r>
              <a:rPr lang="en-US" dirty="0" smtClean="0"/>
              <a:t> is a style applied to an Activity or an entire application</a:t>
            </a:r>
          </a:p>
          <a:p>
            <a:pPr lvl="1"/>
            <a:r>
              <a:rPr lang="en-US" dirty="0"/>
              <a:t>Themes are Android’s mechanism for applying a consistent style </a:t>
            </a:r>
            <a:r>
              <a:rPr lang="en-US" dirty="0" smtClean="0"/>
              <a:t>to an </a:t>
            </a:r>
            <a:r>
              <a:rPr lang="en-US" dirty="0"/>
              <a:t>app or Activity</a:t>
            </a:r>
            <a:endParaRPr lang="en-US" dirty="0" smtClean="0"/>
          </a:p>
          <a:p>
            <a:r>
              <a:rPr lang="en-US" dirty="0" smtClean="0"/>
              <a:t>The default for Nexus </a:t>
            </a:r>
            <a:r>
              <a:rPr lang="en-US" dirty="0"/>
              <a:t>5 shows the title bar </a:t>
            </a:r>
            <a:r>
              <a:rPr lang="en-US" dirty="0" smtClean="0"/>
              <a:t>displaying the </a:t>
            </a:r>
            <a:r>
              <a:rPr lang="en-US" dirty="0"/>
              <a:t>app name with a white background when running the </a:t>
            </a:r>
            <a:r>
              <a:rPr lang="en-US" dirty="0" smtClean="0"/>
              <a:t>app</a:t>
            </a:r>
          </a:p>
          <a:p>
            <a:pPr marL="457200" lvl="1" indent="0" eaLnBrk="1" hangingPunct="1">
              <a:buFontTx/>
              <a:buNone/>
            </a:pPr>
            <a:endParaRPr lang="en-US" dirty="0" smtClean="0"/>
          </a:p>
          <a:p>
            <a:pPr marL="457200" lvl="1" indent="0" eaLnBrk="1" hangingPunct="1"/>
            <a:endParaRPr lang="en-US" dirty="0" smtClean="0"/>
          </a:p>
        </p:txBody>
      </p:sp>
      <p:sp>
        <p:nvSpPr>
          <p:cNvPr id="19460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63211A8D-416B-49A5-B98D-CE8E05FB1B2B}" type="slidenum">
              <a:rPr lang="en-US"/>
              <a:pPr/>
              <a:t>4</a:t>
            </a:fld>
            <a:endParaRPr lang="en-US"/>
          </a:p>
        </p:txBody>
      </p:sp>
      <p:sp>
        <p:nvSpPr>
          <p:cNvPr id="12292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6CF5D12A-7FE5-4BB3-BE6D-37595F88AB41}" type="slidenum">
              <a:rPr lang="en-US"/>
              <a:pPr/>
              <a:t>40</a:t>
            </a:fld>
            <a:endParaRPr lang="en-US"/>
          </a:p>
        </p:txBody>
      </p:sp>
      <p:sp>
        <p:nvSpPr>
          <p:cNvPr id="3481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157" y="1457076"/>
            <a:ext cx="5924755" cy="479132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8077200" cy="1143000"/>
          </a:xfrm>
        </p:spPr>
        <p:txBody>
          <a:bodyPr/>
          <a:lstStyle/>
          <a:p>
            <a:pPr eaLnBrk="1" hangingPunct="1"/>
            <a:r>
              <a:rPr lang="en-US" dirty="0" smtClean="0"/>
              <a:t>Declaring Variables </a:t>
            </a:r>
            <a:r>
              <a:rPr lang="en-US" sz="1200" dirty="0" smtClean="0"/>
              <a:t>(continued)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 smtClean="0"/>
              <a:t>Working with Mathematical Operations </a:t>
            </a:r>
            <a:endParaRPr lang="en-US" sz="1100" smtClean="0"/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6CF5D12A-7FE5-4BB3-BE6D-37595F88AB41}" type="slidenum">
              <a:rPr lang="en-US"/>
              <a:pPr/>
              <a:t>41</a:t>
            </a:fld>
            <a:endParaRPr lang="en-US"/>
          </a:p>
        </p:txBody>
      </p:sp>
      <p:sp>
        <p:nvSpPr>
          <p:cNvPr id="3481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544" y="1424209"/>
            <a:ext cx="6538912" cy="482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8914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458200" cy="1143000"/>
          </a:xfrm>
        </p:spPr>
        <p:txBody>
          <a:bodyPr/>
          <a:lstStyle/>
          <a:p>
            <a:pPr eaLnBrk="1" hangingPunct="1"/>
            <a:r>
              <a:rPr lang="en-US" sz="3200" dirty="0" smtClean="0"/>
              <a:t>Working with Mathematical Operations </a:t>
            </a:r>
            <a:r>
              <a:rPr lang="en-US" sz="1100" dirty="0" smtClean="0"/>
              <a:t>(continued)</a:t>
            </a:r>
            <a:endParaRPr lang="en-US" sz="3200" dirty="0" smtClean="0"/>
          </a:p>
        </p:txBody>
      </p:sp>
      <p:sp>
        <p:nvSpPr>
          <p:cNvPr id="4301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7525D6B-9600-4C17-9970-6367E5975852}" type="slidenum">
              <a:rPr lang="en-US"/>
              <a:pPr/>
              <a:t>42</a:t>
            </a:fld>
            <a:endParaRPr lang="en-US"/>
          </a:p>
        </p:txBody>
      </p:sp>
      <p:sp>
        <p:nvSpPr>
          <p:cNvPr id="3584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sp>
        <p:nvSpPr>
          <p:cNvPr id="43013" name="Content Placeholder 8"/>
          <p:cNvSpPr txBox="1">
            <a:spLocks/>
          </p:cNvSpPr>
          <p:nvPr/>
        </p:nvSpPr>
        <p:spPr bwMode="auto">
          <a:xfrm>
            <a:off x="609600" y="1524000"/>
            <a:ext cx="80772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</a:pPr>
            <a:r>
              <a:rPr lang="en-US" sz="2600" b="1">
                <a:solidFill>
                  <a:schemeClr val="tx1"/>
                </a:solidFill>
                <a:latin typeface="Arial" charset="0"/>
              </a:rPr>
              <a:t>Formatting Numbers</a:t>
            </a:r>
          </a:p>
          <a:p>
            <a:pPr marL="742950" lvl="1" indent="-285750" eaLnBrk="0" hangingPunct="0">
              <a:spcBef>
                <a:spcPct val="20000"/>
              </a:spcBef>
              <a:buFontTx/>
              <a:buChar char="–"/>
            </a:pPr>
            <a:r>
              <a:rPr lang="en-US" sz="2400">
                <a:solidFill>
                  <a:srgbClr val="222222"/>
                </a:solidFill>
                <a:latin typeface="Arial" charset="0"/>
              </a:rPr>
              <a:t>Currency format requires a dollar sign, a comma (if needed), a decimal point, and two decimal places</a:t>
            </a:r>
          </a:p>
          <a:p>
            <a:pPr marL="742950" lvl="1" indent="-285750" eaLnBrk="0" hangingPunct="0">
              <a:spcBef>
                <a:spcPct val="20000"/>
              </a:spcBef>
              <a:buFontTx/>
              <a:buChar char="–"/>
            </a:pPr>
            <a:r>
              <a:rPr lang="en-US" sz="2400">
                <a:solidFill>
                  <a:srgbClr val="222222"/>
                </a:solidFill>
                <a:latin typeface="Arial" charset="0"/>
              </a:rPr>
              <a:t>Java has a class called </a:t>
            </a:r>
            <a:r>
              <a:rPr lang="en-US" sz="2400" b="1">
                <a:solidFill>
                  <a:srgbClr val="222222"/>
                </a:solidFill>
                <a:latin typeface="Arial" charset="0"/>
              </a:rPr>
              <a:t>DecimalFormat </a:t>
            </a:r>
            <a:r>
              <a:rPr lang="en-US" sz="2400">
                <a:solidFill>
                  <a:srgbClr val="222222"/>
                </a:solidFill>
                <a:latin typeface="Arial" charset="0"/>
              </a:rPr>
              <a:t>that provides patterns, such as </a:t>
            </a:r>
            <a:r>
              <a:rPr lang="en-US" sz="2400" i="1">
                <a:solidFill>
                  <a:srgbClr val="222222"/>
                </a:solidFill>
                <a:latin typeface="Arial" charset="0"/>
              </a:rPr>
              <a:t>$###,###.##</a:t>
            </a:r>
            <a:r>
              <a:rPr lang="en-US" sz="2400">
                <a:solidFill>
                  <a:srgbClr val="222222"/>
                </a:solidFill>
                <a:latin typeface="Arial" charset="0"/>
              </a:rPr>
              <a:t> for displaying on the Android screen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sz="2600" b="1">
                <a:solidFill>
                  <a:schemeClr val="tx1"/>
                </a:solidFill>
                <a:latin typeface="Arial" charset="0"/>
              </a:rPr>
              <a:t>	</a:t>
            </a:r>
            <a:endParaRPr lang="en-US" sz="2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458200" cy="1143000"/>
          </a:xfrm>
        </p:spPr>
        <p:txBody>
          <a:bodyPr/>
          <a:lstStyle/>
          <a:p>
            <a:pPr eaLnBrk="1" hangingPunct="1"/>
            <a:r>
              <a:rPr lang="en-US" sz="3200" dirty="0" smtClean="0"/>
              <a:t>Working with Mathematical Operations </a:t>
            </a:r>
            <a:r>
              <a:rPr lang="en-US" sz="1100" dirty="0" smtClean="0"/>
              <a:t>(continued)</a:t>
            </a:r>
            <a:endParaRPr lang="en-US" sz="3200" dirty="0" smtClean="0"/>
          </a:p>
        </p:txBody>
      </p:sp>
      <p:sp>
        <p:nvSpPr>
          <p:cNvPr id="4301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7525D6B-9600-4C17-9970-6367E5975852}" type="slidenum">
              <a:rPr lang="en-US"/>
              <a:pPr/>
              <a:t>43</a:t>
            </a:fld>
            <a:endParaRPr lang="en-US"/>
          </a:p>
        </p:txBody>
      </p:sp>
      <p:sp>
        <p:nvSpPr>
          <p:cNvPr id="3584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27" y="1544782"/>
            <a:ext cx="830764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7454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Displaying Android Output</a:t>
            </a:r>
            <a:endParaRPr lang="en-US" sz="1200" smtClean="0"/>
          </a:p>
        </p:txBody>
      </p:sp>
      <p:sp>
        <p:nvSpPr>
          <p:cNvPr id="44035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b="1" dirty="0" err="1" smtClean="0"/>
              <a:t>GetSelectedItem</a:t>
            </a:r>
            <a:r>
              <a:rPr lang="en-US" b="1" dirty="0" smtClean="0"/>
              <a:t>() Method</a:t>
            </a:r>
          </a:p>
          <a:p>
            <a:pPr lvl="1" eaLnBrk="1" hangingPunct="1"/>
            <a:r>
              <a:rPr lang="en-US" dirty="0" smtClean="0"/>
              <a:t>The </a:t>
            </a:r>
            <a:r>
              <a:rPr lang="en-US" b="1" dirty="0" err="1" smtClean="0"/>
              <a:t>GetSelectedItem</a:t>
            </a:r>
            <a:r>
              <a:rPr lang="en-US" b="1" dirty="0" smtClean="0"/>
              <a:t>() </a:t>
            </a:r>
            <a:r>
              <a:rPr lang="en-US" dirty="0" smtClean="0"/>
              <a:t>method returns the text label of the currently selected Spinner item</a:t>
            </a:r>
            <a:br>
              <a:rPr lang="en-US" dirty="0" smtClean="0"/>
            </a:br>
            <a:endParaRPr lang="en-US" dirty="0"/>
          </a:p>
          <a:p>
            <a:pPr marL="457200" lvl="1" indent="0" eaLnBrk="1" hangingPunct="1">
              <a:buNone/>
            </a:pPr>
            <a:endParaRPr lang="en-US" dirty="0" smtClean="0"/>
          </a:p>
          <a:p>
            <a:pPr marL="0" indent="0" eaLnBrk="1" hangingPunct="1">
              <a:buNone/>
            </a:pPr>
            <a:r>
              <a:rPr lang="en-US" b="1" dirty="0" err="1" smtClean="0"/>
              <a:t>SetText</a:t>
            </a:r>
            <a:r>
              <a:rPr lang="en-US" b="1" dirty="0" smtClean="0"/>
              <a:t> () Method</a:t>
            </a:r>
          </a:p>
          <a:p>
            <a:pPr lvl="1" eaLnBrk="1" hangingPunct="1"/>
            <a:r>
              <a:rPr lang="en-US" dirty="0" smtClean="0"/>
              <a:t>The </a:t>
            </a:r>
            <a:r>
              <a:rPr lang="en-US" b="1" dirty="0" err="1" smtClean="0"/>
              <a:t>SetText</a:t>
            </a:r>
            <a:r>
              <a:rPr lang="en-US" b="1" dirty="0" smtClean="0"/>
              <a:t>() </a:t>
            </a:r>
            <a:r>
              <a:rPr lang="en-US" dirty="0" smtClean="0"/>
              <a:t>method displays text in a </a:t>
            </a:r>
            <a:r>
              <a:rPr lang="en-US" dirty="0" err="1" smtClean="0"/>
              <a:t>TextView</a:t>
            </a:r>
            <a:r>
              <a:rPr lang="en-US" dirty="0" smtClean="0"/>
              <a:t> control</a:t>
            </a:r>
          </a:p>
          <a:p>
            <a:pPr lvl="1" eaLnBrk="1" hangingPunct="1"/>
            <a:endParaRPr lang="en-US" dirty="0" smtClean="0"/>
          </a:p>
        </p:txBody>
      </p:sp>
      <p:sp>
        <p:nvSpPr>
          <p:cNvPr id="44036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AFA12220-5262-4330-85F3-B6E4DA2D2369}" type="slidenum">
              <a:rPr lang="en-US"/>
              <a:pPr/>
              <a:t>44</a:t>
            </a:fld>
            <a:endParaRPr lang="en-US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2987386"/>
            <a:ext cx="6781800" cy="93303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800" y="5133976"/>
            <a:ext cx="6781800" cy="101727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Displaying Android Output </a:t>
            </a:r>
            <a:r>
              <a:rPr lang="en-US" sz="1200" smtClean="0"/>
              <a:t>(continued)</a:t>
            </a:r>
          </a:p>
        </p:txBody>
      </p:sp>
      <p:sp>
        <p:nvSpPr>
          <p:cNvPr id="45059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C620D9A7-0560-47E0-B99C-C247A1421D48}" type="slidenum">
              <a:rPr lang="en-US"/>
              <a:pPr/>
              <a:t>45</a:t>
            </a:fld>
            <a:endParaRPr lang="en-US"/>
          </a:p>
        </p:txBody>
      </p:sp>
      <p:sp>
        <p:nvSpPr>
          <p:cNvPr id="3789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425" y="1527824"/>
            <a:ext cx="5391150" cy="4720576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Summary</a:t>
            </a:r>
          </a:p>
        </p:txBody>
      </p:sp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534400" cy="4572000"/>
          </a:xfrm>
        </p:spPr>
        <p:txBody>
          <a:bodyPr/>
          <a:lstStyle/>
          <a:p>
            <a:pPr eaLnBrk="1" hangingPunct="1"/>
            <a:r>
              <a:rPr lang="en-US" sz="2400" dirty="0" smtClean="0"/>
              <a:t>Assign a theme to an Activity or an entire application to prevent apps from looking too similar</a:t>
            </a:r>
          </a:p>
          <a:p>
            <a:pPr eaLnBrk="1" hangingPunct="1"/>
            <a:r>
              <a:rPr lang="en-US" sz="2400" dirty="0"/>
              <a:t>Preview a theme by tapping or clicking the </a:t>
            </a:r>
            <a:r>
              <a:rPr lang="en-US" sz="2400" dirty="0" err="1"/>
              <a:t>AppTheme</a:t>
            </a:r>
            <a:r>
              <a:rPr lang="en-US" sz="2400" dirty="0"/>
              <a:t> button in the emulator, and </a:t>
            </a:r>
            <a:r>
              <a:rPr lang="en-US" sz="2400" dirty="0" smtClean="0"/>
              <a:t>then selecting </a:t>
            </a:r>
            <a:r>
              <a:rPr lang="en-US" sz="2400" dirty="0"/>
              <a:t>a </a:t>
            </a:r>
            <a:r>
              <a:rPr lang="en-US" sz="2400" dirty="0" smtClean="0"/>
              <a:t>theme</a:t>
            </a:r>
          </a:p>
          <a:p>
            <a:pPr eaLnBrk="1" hangingPunct="1"/>
            <a:r>
              <a:rPr lang="en-US" sz="2400" dirty="0" smtClean="0"/>
              <a:t>Use Text Fields to request input from users</a:t>
            </a:r>
          </a:p>
          <a:p>
            <a:r>
              <a:rPr lang="en-US" sz="2400" dirty="0"/>
              <a:t>The strings.xml file is part of every Android application by default and contains strings </a:t>
            </a:r>
            <a:r>
              <a:rPr lang="en-US" sz="2400" dirty="0" smtClean="0"/>
              <a:t>used in </a:t>
            </a:r>
            <a:r>
              <a:rPr lang="en-US" sz="2400" dirty="0"/>
              <a:t>the application, such as text displayed in a </a:t>
            </a:r>
            <a:r>
              <a:rPr lang="en-US" sz="2400" dirty="0" err="1"/>
              <a:t>TextView</a:t>
            </a:r>
            <a:r>
              <a:rPr lang="en-US" sz="2400" dirty="0"/>
              <a:t>, Spinner, or Button </a:t>
            </a:r>
            <a:r>
              <a:rPr lang="en-US" sz="2400" dirty="0" smtClean="0"/>
              <a:t>control</a:t>
            </a:r>
          </a:p>
          <a:p>
            <a:r>
              <a:rPr lang="en-US" sz="2400" dirty="0"/>
              <a:t>To provide guidelines so users enter the correct data in a Text Field control, use the </a:t>
            </a:r>
            <a:r>
              <a:rPr lang="en-US" sz="2400" dirty="0" smtClean="0"/>
              <a:t>control’s hint </a:t>
            </a:r>
            <a:r>
              <a:rPr lang="en-US" sz="2400" dirty="0"/>
              <a:t>property to display light-colored text, also called a watermark, describing what to enter</a:t>
            </a:r>
            <a:endParaRPr lang="en-US" sz="2400" dirty="0" smtClean="0"/>
          </a:p>
        </p:txBody>
      </p:sp>
      <p:sp>
        <p:nvSpPr>
          <p:cNvPr id="46084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E2F19376-B980-4E7B-BDFD-7149F5C5F0B4}" type="slidenum">
              <a:rPr lang="en-US"/>
              <a:pPr/>
              <a:t>46</a:t>
            </a:fld>
            <a:endParaRPr lang="en-US"/>
          </a:p>
        </p:txBody>
      </p:sp>
      <p:sp>
        <p:nvSpPr>
          <p:cNvPr id="3891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Summary </a:t>
            </a:r>
            <a:r>
              <a:rPr lang="en-US" sz="1200" smtClean="0"/>
              <a:t>(continued)</a:t>
            </a:r>
          </a:p>
        </p:txBody>
      </p:sp>
      <p:sp>
        <p:nvSpPr>
          <p:cNvPr id="47107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077200" cy="4495800"/>
          </a:xfrm>
        </p:spPr>
        <p:txBody>
          <a:bodyPr/>
          <a:lstStyle/>
          <a:p>
            <a:r>
              <a:rPr lang="en-US" dirty="0"/>
              <a:t>To handle the input that users enter into a Text Field control, you use the </a:t>
            </a:r>
            <a:r>
              <a:rPr lang="en-US" dirty="0" err="1"/>
              <a:t>EditText</a:t>
            </a:r>
            <a:r>
              <a:rPr lang="en-US" dirty="0"/>
              <a:t> class</a:t>
            </a:r>
            <a:r>
              <a:rPr lang="en-US" dirty="0" smtClean="0"/>
              <a:t>, which </a:t>
            </a:r>
            <a:r>
              <a:rPr lang="en-US" dirty="0"/>
              <a:t>extracts the text and converts it for use in the Java </a:t>
            </a:r>
            <a:r>
              <a:rPr lang="en-US" dirty="0" smtClean="0"/>
              <a:t>code</a:t>
            </a:r>
          </a:p>
          <a:p>
            <a:r>
              <a:rPr lang="en-US" dirty="0"/>
              <a:t>To use a variable, you must first declare the variable and then assign a value to </a:t>
            </a:r>
            <a:r>
              <a:rPr lang="en-US" dirty="0" smtClean="0"/>
              <a:t>it</a:t>
            </a:r>
          </a:p>
          <a:p>
            <a:r>
              <a:rPr lang="en-US" dirty="0" smtClean="0"/>
              <a:t>After </a:t>
            </a:r>
            <a:r>
              <a:rPr lang="en-US" dirty="0"/>
              <a:t>assigning variables to hold the values entered in controls, you often need to </a:t>
            </a:r>
            <a:r>
              <a:rPr lang="en-US" dirty="0" smtClean="0"/>
              <a:t>convert the </a:t>
            </a:r>
            <a:r>
              <a:rPr lang="en-US" dirty="0"/>
              <a:t>values in the assigned variables to the correct data type so the values can be used </a:t>
            </a:r>
            <a:r>
              <a:rPr lang="en-US" dirty="0" smtClean="0"/>
              <a:t>in calculations</a:t>
            </a:r>
          </a:p>
        </p:txBody>
      </p:sp>
      <p:sp>
        <p:nvSpPr>
          <p:cNvPr id="47108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23B40848-0A96-4882-99E5-4FD4FF284F7D}" type="slidenum">
              <a:rPr lang="en-US"/>
              <a:pPr/>
              <a:t>47</a:t>
            </a:fld>
            <a:endParaRPr lang="en-US"/>
          </a:p>
        </p:txBody>
      </p:sp>
      <p:sp>
        <p:nvSpPr>
          <p:cNvPr id="3994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511175" y="304800"/>
            <a:ext cx="8077200" cy="1143000"/>
          </a:xfrm>
        </p:spPr>
        <p:txBody>
          <a:bodyPr/>
          <a:lstStyle/>
          <a:p>
            <a:pPr eaLnBrk="1" hangingPunct="1"/>
            <a:r>
              <a:rPr lang="en-US" dirty="0"/>
              <a:t>Previewing a Theme</a:t>
            </a:r>
          </a:p>
        </p:txBody>
      </p:sp>
      <p:sp>
        <p:nvSpPr>
          <p:cNvPr id="20483" name="Content Placeholder 8"/>
          <p:cNvSpPr>
            <a:spLocks noGrp="1"/>
          </p:cNvSpPr>
          <p:nvPr>
            <p:ph idx="1"/>
          </p:nvPr>
        </p:nvSpPr>
        <p:spPr>
          <a:xfrm>
            <a:off x="533400" y="1599308"/>
            <a:ext cx="7947025" cy="4497584"/>
          </a:xfrm>
        </p:spPr>
        <p:txBody>
          <a:bodyPr/>
          <a:lstStyle/>
          <a:p>
            <a:pPr eaLnBrk="1" hangingPunct="1"/>
            <a:r>
              <a:rPr lang="en-US" dirty="0" smtClean="0"/>
              <a:t>Check the </a:t>
            </a:r>
            <a:r>
              <a:rPr lang="en-US" dirty="0"/>
              <a:t>activity_</a:t>
            </a:r>
            <a:r>
              <a:rPr lang="en-US" dirty="0" smtClean="0"/>
              <a:t>main.xml file in the emulator to see what your screen looks like</a:t>
            </a:r>
          </a:p>
        </p:txBody>
      </p:sp>
      <p:sp>
        <p:nvSpPr>
          <p:cNvPr id="20484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D859DD1-50CF-41E5-B8D4-7B7A551AFD49}" type="slidenum">
              <a:rPr lang="en-US"/>
              <a:pPr/>
              <a:t>5</a:t>
            </a:fld>
            <a:endParaRPr lang="en-US"/>
          </a:p>
        </p:txBody>
      </p:sp>
      <p:sp>
        <p:nvSpPr>
          <p:cNvPr id="1331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2563091"/>
            <a:ext cx="5406584" cy="35338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511175" y="304800"/>
            <a:ext cx="8077200" cy="1143000"/>
          </a:xfrm>
        </p:spPr>
        <p:txBody>
          <a:bodyPr/>
          <a:lstStyle/>
          <a:p>
            <a:pPr eaLnBrk="1" hangingPunct="1"/>
            <a:r>
              <a:rPr lang="en-US" dirty="0"/>
              <a:t>Previewing a </a:t>
            </a:r>
            <a:r>
              <a:rPr lang="en-US" dirty="0" smtClean="0"/>
              <a:t>Theme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(continued)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484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D859DD1-50CF-41E5-B8D4-7B7A551AFD49}" type="slidenum">
              <a:rPr lang="en-US"/>
              <a:pPr/>
              <a:t>6</a:t>
            </a:fld>
            <a:endParaRPr lang="en-US"/>
          </a:p>
        </p:txBody>
      </p:sp>
      <p:sp>
        <p:nvSpPr>
          <p:cNvPr id="1331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447800"/>
            <a:ext cx="6872287" cy="470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9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511175" y="304800"/>
            <a:ext cx="8077200" cy="1143000"/>
          </a:xfrm>
        </p:spPr>
        <p:txBody>
          <a:bodyPr/>
          <a:lstStyle/>
          <a:p>
            <a:pPr eaLnBrk="1" hangingPunct="1"/>
            <a:r>
              <a:rPr lang="en-US" dirty="0"/>
              <a:t>Previewing a </a:t>
            </a:r>
            <a:r>
              <a:rPr lang="en-US" dirty="0" smtClean="0"/>
              <a:t>Theme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(continued)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484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D859DD1-50CF-41E5-B8D4-7B7A551AFD49}" type="slidenum">
              <a:rPr lang="en-US"/>
              <a:pPr/>
              <a:t>7</a:t>
            </a:fld>
            <a:endParaRPr lang="en-US"/>
          </a:p>
        </p:txBody>
      </p:sp>
      <p:sp>
        <p:nvSpPr>
          <p:cNvPr id="1331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988" y="1548093"/>
            <a:ext cx="5700712" cy="462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645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511175" y="304800"/>
            <a:ext cx="8077200" cy="1143000"/>
          </a:xfrm>
        </p:spPr>
        <p:txBody>
          <a:bodyPr/>
          <a:lstStyle/>
          <a:p>
            <a:pPr eaLnBrk="1" hangingPunct="1"/>
            <a:r>
              <a:rPr lang="en-US" dirty="0"/>
              <a:t>Previewing a </a:t>
            </a:r>
            <a:r>
              <a:rPr lang="en-US" dirty="0" smtClean="0"/>
              <a:t>Theme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(continued)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484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D859DD1-50CF-41E5-B8D4-7B7A551AFD49}" type="slidenum">
              <a:rPr lang="en-US"/>
              <a:pPr/>
              <a:t>8</a:t>
            </a:fld>
            <a:endParaRPr lang="en-US"/>
          </a:p>
        </p:txBody>
      </p:sp>
      <p:sp>
        <p:nvSpPr>
          <p:cNvPr id="1331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437" y="1519898"/>
            <a:ext cx="6162675" cy="464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330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511175" y="304800"/>
            <a:ext cx="8077200" cy="1143000"/>
          </a:xfrm>
        </p:spPr>
        <p:txBody>
          <a:bodyPr/>
          <a:lstStyle/>
          <a:p>
            <a:pPr eaLnBrk="1" hangingPunct="1"/>
            <a:r>
              <a:rPr lang="en-US" dirty="0"/>
              <a:t>Previewing a </a:t>
            </a:r>
            <a:r>
              <a:rPr lang="en-US" dirty="0" smtClean="0"/>
              <a:t>Theme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(continued)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484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D859DD1-50CF-41E5-B8D4-7B7A551AFD49}" type="slidenum">
              <a:rPr lang="en-US"/>
              <a:pPr/>
              <a:t>9</a:t>
            </a:fld>
            <a:endParaRPr lang="en-US"/>
          </a:p>
        </p:txBody>
      </p:sp>
      <p:sp>
        <p:nvSpPr>
          <p:cNvPr id="1331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Android Boot Camp for Developers Using Java, 3rd Ed.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7537" y="1520266"/>
            <a:ext cx="5324475" cy="472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82036"/>
      </p:ext>
    </p:extLst>
  </p:cSld>
  <p:clrMapOvr>
    <a:masterClrMapping/>
  </p:clrMapOvr>
</p:sld>
</file>

<file path=ppt/theme/theme1.xml><?xml version="1.0" encoding="utf-8"?>
<a:theme xmlns:a="http://schemas.openxmlformats.org/drawingml/2006/main" name="3_Default Design">
  <a:themeElements>
    <a:clrScheme name="3_Default Design 8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FFFFFF"/>
      </a:accent5>
      <a:accent6>
        <a:srgbClr val="2D2DB9"/>
      </a:accent6>
      <a:hlink>
        <a:srgbClr val="FFFFFF"/>
      </a:hlink>
      <a:folHlink>
        <a:srgbClr val="B2B2B2"/>
      </a:folHlink>
    </a:clrScheme>
    <a:fontScheme name="3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2D2DB9"/>
        </a:accent6>
        <a:hlink>
          <a:srgbClr val="FFFF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Default Design">
  <a:themeElements>
    <a:clrScheme name="3_Default Design 8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FFFFFF"/>
      </a:accent5>
      <a:accent6>
        <a:srgbClr val="2D2DB9"/>
      </a:accent6>
      <a:hlink>
        <a:srgbClr val="FFFFFF"/>
      </a:hlink>
      <a:folHlink>
        <a:srgbClr val="B2B2B2"/>
      </a:folHlink>
    </a:clrScheme>
    <a:fontScheme name="3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2D2DB9"/>
        </a:accent6>
        <a:hlink>
          <a:srgbClr val="FFFF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1626</Words>
  <Application>Microsoft Office PowerPoint</Application>
  <PresentationFormat>On-screen Show (4:3)</PresentationFormat>
  <Paragraphs>279</Paragraphs>
  <Slides>47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ＭＳ Ｐゴシック</vt:lpstr>
      <vt:lpstr>Arial</vt:lpstr>
      <vt:lpstr>Courier New</vt:lpstr>
      <vt:lpstr>OCR A Extended</vt:lpstr>
      <vt:lpstr>Times New Roman</vt:lpstr>
      <vt:lpstr>3_Default Design</vt:lpstr>
      <vt:lpstr>4_Default Design</vt:lpstr>
      <vt:lpstr>PowerPoint Presentation</vt:lpstr>
      <vt:lpstr>Objectives</vt:lpstr>
      <vt:lpstr>Objectives (continued)</vt:lpstr>
      <vt:lpstr>Android Themes</vt:lpstr>
      <vt:lpstr>Previewing a Theme</vt:lpstr>
      <vt:lpstr>Previewing a Theme (continued)</vt:lpstr>
      <vt:lpstr>Previewing a Theme (continued)</vt:lpstr>
      <vt:lpstr>Previewing a Theme (continued)</vt:lpstr>
      <vt:lpstr>Previewing a Theme (continued)</vt:lpstr>
      <vt:lpstr>Updating the Theme in the styles.xml File</vt:lpstr>
      <vt:lpstr>Simplifying User Input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Simplifying User Input (continued)</vt:lpstr>
      <vt:lpstr>Declaring Variables</vt:lpstr>
      <vt:lpstr>Declaring Variables (continued)</vt:lpstr>
      <vt:lpstr>Declaring Variables (continued)</vt:lpstr>
      <vt:lpstr>Declaring Variables (continued)</vt:lpstr>
      <vt:lpstr>Declaring Variables (continued)</vt:lpstr>
      <vt:lpstr>Working with Mathematical Operations </vt:lpstr>
      <vt:lpstr>Working with Mathematical Operations (continued)</vt:lpstr>
      <vt:lpstr>Working with Mathematical Operations (continued)</vt:lpstr>
      <vt:lpstr>Displaying Android Output</vt:lpstr>
      <vt:lpstr>Displaying Android Output (continued)</vt:lpstr>
      <vt:lpstr>Summary</vt:lpstr>
      <vt:lpstr>Summary (continued)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2015-07-26T17:54:43Z</dcterms:created>
  <dcterms:modified xsi:type="dcterms:W3CDTF">2015-07-26T17:57:09Z</dcterms:modified>
</cp:coreProperties>
</file>

<file path=docProps/thumbnail.jpeg>
</file>